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6" r:id="rId3"/>
    <p:sldId id="257" r:id="rId4"/>
    <p:sldId id="258" r:id="rId5"/>
    <p:sldId id="259" r:id="rId6"/>
    <p:sldId id="260"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B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6" d="100"/>
          <a:sy n="66" d="100"/>
        </p:scale>
        <p:origin x="57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8FF4EDE9-07C9-4B3B-A4F1-61520399A2A3}" type="datetimeFigureOut">
              <a:rPr lang="de-DE" smtClean="0"/>
              <a:t>10.11.2023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F604BBE-3A92-44EF-B8DD-DF8C3C5A95D6}" type="slidenum">
              <a:rPr lang="de-DE" smtClean="0"/>
              <a:t>‹Nr.›</a:t>
            </a:fld>
            <a:endParaRPr lang="de-DE"/>
          </a:p>
        </p:txBody>
      </p:sp>
    </p:spTree>
    <p:extLst>
      <p:ext uri="{BB962C8B-B14F-4D97-AF65-F5344CB8AC3E}">
        <p14:creationId xmlns:p14="http://schemas.microsoft.com/office/powerpoint/2010/main" val="2719006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FF4EDE9-07C9-4B3B-A4F1-61520399A2A3}" type="datetimeFigureOut">
              <a:rPr lang="de-DE" smtClean="0"/>
              <a:t>10.11.2023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F604BBE-3A92-44EF-B8DD-DF8C3C5A95D6}" type="slidenum">
              <a:rPr lang="de-DE" smtClean="0"/>
              <a:t>‹Nr.›</a:t>
            </a:fld>
            <a:endParaRPr lang="de-DE"/>
          </a:p>
        </p:txBody>
      </p:sp>
    </p:spTree>
    <p:extLst>
      <p:ext uri="{BB962C8B-B14F-4D97-AF65-F5344CB8AC3E}">
        <p14:creationId xmlns:p14="http://schemas.microsoft.com/office/powerpoint/2010/main" val="2329433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FF4EDE9-07C9-4B3B-A4F1-61520399A2A3}" type="datetimeFigureOut">
              <a:rPr lang="de-DE" smtClean="0"/>
              <a:t>10.11.2023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F604BBE-3A92-44EF-B8DD-DF8C3C5A95D6}" type="slidenum">
              <a:rPr lang="de-DE" smtClean="0"/>
              <a:t>‹Nr.›</a:t>
            </a:fld>
            <a:endParaRPr lang="de-DE"/>
          </a:p>
        </p:txBody>
      </p:sp>
    </p:spTree>
    <p:extLst>
      <p:ext uri="{BB962C8B-B14F-4D97-AF65-F5344CB8AC3E}">
        <p14:creationId xmlns:p14="http://schemas.microsoft.com/office/powerpoint/2010/main" val="3920473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FF4EDE9-07C9-4B3B-A4F1-61520399A2A3}" type="datetimeFigureOut">
              <a:rPr lang="de-DE" smtClean="0"/>
              <a:t>10.11.2023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F604BBE-3A92-44EF-B8DD-DF8C3C5A95D6}" type="slidenum">
              <a:rPr lang="de-DE" smtClean="0"/>
              <a:t>‹Nr.›</a:t>
            </a:fld>
            <a:endParaRPr lang="de-DE"/>
          </a:p>
        </p:txBody>
      </p:sp>
    </p:spTree>
    <p:extLst>
      <p:ext uri="{BB962C8B-B14F-4D97-AF65-F5344CB8AC3E}">
        <p14:creationId xmlns:p14="http://schemas.microsoft.com/office/powerpoint/2010/main" val="1019729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8FF4EDE9-07C9-4B3B-A4F1-61520399A2A3}" type="datetimeFigureOut">
              <a:rPr lang="de-DE" smtClean="0"/>
              <a:t>10.11.2023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F604BBE-3A92-44EF-B8DD-DF8C3C5A95D6}" type="slidenum">
              <a:rPr lang="de-DE" smtClean="0"/>
              <a:t>‹Nr.›</a:t>
            </a:fld>
            <a:endParaRPr lang="de-DE"/>
          </a:p>
        </p:txBody>
      </p:sp>
    </p:spTree>
    <p:extLst>
      <p:ext uri="{BB962C8B-B14F-4D97-AF65-F5344CB8AC3E}">
        <p14:creationId xmlns:p14="http://schemas.microsoft.com/office/powerpoint/2010/main" val="414263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8FF4EDE9-07C9-4B3B-A4F1-61520399A2A3}" type="datetimeFigureOut">
              <a:rPr lang="de-DE" smtClean="0"/>
              <a:t>10.11.2023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FF604BBE-3A92-44EF-B8DD-DF8C3C5A95D6}" type="slidenum">
              <a:rPr lang="de-DE" smtClean="0"/>
              <a:t>‹Nr.›</a:t>
            </a:fld>
            <a:endParaRPr lang="de-DE"/>
          </a:p>
        </p:txBody>
      </p:sp>
    </p:spTree>
    <p:extLst>
      <p:ext uri="{BB962C8B-B14F-4D97-AF65-F5344CB8AC3E}">
        <p14:creationId xmlns:p14="http://schemas.microsoft.com/office/powerpoint/2010/main" val="619139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8FF4EDE9-07C9-4B3B-A4F1-61520399A2A3}" type="datetimeFigureOut">
              <a:rPr lang="de-DE" smtClean="0"/>
              <a:t>10.11.2023</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FF604BBE-3A92-44EF-B8DD-DF8C3C5A95D6}" type="slidenum">
              <a:rPr lang="de-DE" smtClean="0"/>
              <a:t>‹Nr.›</a:t>
            </a:fld>
            <a:endParaRPr lang="de-DE"/>
          </a:p>
        </p:txBody>
      </p:sp>
    </p:spTree>
    <p:extLst>
      <p:ext uri="{BB962C8B-B14F-4D97-AF65-F5344CB8AC3E}">
        <p14:creationId xmlns:p14="http://schemas.microsoft.com/office/powerpoint/2010/main" val="1424847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8FF4EDE9-07C9-4B3B-A4F1-61520399A2A3}" type="datetimeFigureOut">
              <a:rPr lang="de-DE" smtClean="0"/>
              <a:t>10.11.2023</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FF604BBE-3A92-44EF-B8DD-DF8C3C5A95D6}" type="slidenum">
              <a:rPr lang="de-DE" smtClean="0"/>
              <a:t>‹Nr.›</a:t>
            </a:fld>
            <a:endParaRPr lang="de-DE"/>
          </a:p>
        </p:txBody>
      </p:sp>
    </p:spTree>
    <p:extLst>
      <p:ext uri="{BB962C8B-B14F-4D97-AF65-F5344CB8AC3E}">
        <p14:creationId xmlns:p14="http://schemas.microsoft.com/office/powerpoint/2010/main" val="800574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F4EDE9-07C9-4B3B-A4F1-61520399A2A3}" type="datetimeFigureOut">
              <a:rPr lang="de-DE" smtClean="0"/>
              <a:t>10.11.2023</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FF604BBE-3A92-44EF-B8DD-DF8C3C5A95D6}" type="slidenum">
              <a:rPr lang="de-DE" smtClean="0"/>
              <a:t>‹Nr.›</a:t>
            </a:fld>
            <a:endParaRPr lang="de-DE"/>
          </a:p>
        </p:txBody>
      </p:sp>
    </p:spTree>
    <p:extLst>
      <p:ext uri="{BB962C8B-B14F-4D97-AF65-F5344CB8AC3E}">
        <p14:creationId xmlns:p14="http://schemas.microsoft.com/office/powerpoint/2010/main" val="392502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8FF4EDE9-07C9-4B3B-A4F1-61520399A2A3}" type="datetimeFigureOut">
              <a:rPr lang="de-DE" smtClean="0"/>
              <a:t>10.11.2023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FF604BBE-3A92-44EF-B8DD-DF8C3C5A95D6}" type="slidenum">
              <a:rPr lang="de-DE" smtClean="0"/>
              <a:t>‹Nr.›</a:t>
            </a:fld>
            <a:endParaRPr lang="de-DE"/>
          </a:p>
        </p:txBody>
      </p:sp>
    </p:spTree>
    <p:extLst>
      <p:ext uri="{BB962C8B-B14F-4D97-AF65-F5344CB8AC3E}">
        <p14:creationId xmlns:p14="http://schemas.microsoft.com/office/powerpoint/2010/main" val="1199898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8FF4EDE9-07C9-4B3B-A4F1-61520399A2A3}" type="datetimeFigureOut">
              <a:rPr lang="de-DE" smtClean="0"/>
              <a:t>10.11.2023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FF604BBE-3A92-44EF-B8DD-DF8C3C5A95D6}" type="slidenum">
              <a:rPr lang="de-DE" smtClean="0"/>
              <a:t>‹Nr.›</a:t>
            </a:fld>
            <a:endParaRPr lang="de-DE"/>
          </a:p>
        </p:txBody>
      </p:sp>
    </p:spTree>
    <p:extLst>
      <p:ext uri="{BB962C8B-B14F-4D97-AF65-F5344CB8AC3E}">
        <p14:creationId xmlns:p14="http://schemas.microsoft.com/office/powerpoint/2010/main" val="1537070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F4EDE9-07C9-4B3B-A4F1-61520399A2A3}" type="datetimeFigureOut">
              <a:rPr lang="de-DE" smtClean="0"/>
              <a:t>10.11.2023</a:t>
            </a:fld>
            <a:endParaRPr lang="de-D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604BBE-3A92-44EF-B8DD-DF8C3C5A95D6}" type="slidenum">
              <a:rPr lang="de-DE" smtClean="0"/>
              <a:t>‹Nr.›</a:t>
            </a:fld>
            <a:endParaRPr lang="de-DE"/>
          </a:p>
        </p:txBody>
      </p:sp>
    </p:spTree>
    <p:extLst>
      <p:ext uri="{BB962C8B-B14F-4D97-AF65-F5344CB8AC3E}">
        <p14:creationId xmlns:p14="http://schemas.microsoft.com/office/powerpoint/2010/main" val="17260461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FDE655F2-28BD-9EAC-EF91-F57A5F4832B7}"/>
              </a:ext>
            </a:extLst>
          </p:cNvPr>
          <p:cNvSpPr/>
          <p:nvPr/>
        </p:nvSpPr>
        <p:spPr>
          <a:xfrm>
            <a:off x="179832" y="2172589"/>
            <a:ext cx="1631950" cy="781050"/>
          </a:xfrm>
          <a:prstGeom prst="rect">
            <a:avLst/>
          </a:prstGeom>
          <a:solidFill>
            <a:srgbClr val="FF8B8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Open Space als Ermöglichungs-struktur</a:t>
            </a:r>
          </a:p>
        </p:txBody>
      </p:sp>
      <p:sp>
        <p:nvSpPr>
          <p:cNvPr id="5" name="Rechteck 4">
            <a:extLst>
              <a:ext uri="{FF2B5EF4-FFF2-40B4-BE49-F238E27FC236}">
                <a16:creationId xmlns:a16="http://schemas.microsoft.com/office/drawing/2014/main" id="{F5254044-53EF-0BFE-69FE-1485AD6DD096}"/>
              </a:ext>
            </a:extLst>
          </p:cNvPr>
          <p:cNvSpPr/>
          <p:nvPr/>
        </p:nvSpPr>
        <p:spPr>
          <a:xfrm>
            <a:off x="236982" y="3061589"/>
            <a:ext cx="1631950" cy="781050"/>
          </a:xfrm>
          <a:prstGeom prst="rect">
            <a:avLst/>
          </a:prstGeom>
          <a:solidFill>
            <a:srgbClr val="FF8B8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Demokratie erfahrbar machen</a:t>
            </a:r>
          </a:p>
        </p:txBody>
      </p:sp>
      <p:sp>
        <p:nvSpPr>
          <p:cNvPr id="6" name="Rechteck 5">
            <a:extLst>
              <a:ext uri="{FF2B5EF4-FFF2-40B4-BE49-F238E27FC236}">
                <a16:creationId xmlns:a16="http://schemas.microsoft.com/office/drawing/2014/main" id="{1F551E0C-13E8-5A40-971D-4731B084A921}"/>
              </a:ext>
            </a:extLst>
          </p:cNvPr>
          <p:cNvSpPr/>
          <p:nvPr/>
        </p:nvSpPr>
        <p:spPr>
          <a:xfrm>
            <a:off x="294132" y="3950589"/>
            <a:ext cx="1631950" cy="781050"/>
          </a:xfrm>
          <a:prstGeom prst="rect">
            <a:avLst/>
          </a:prstGeom>
          <a:solidFill>
            <a:srgbClr val="FF8B8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Mut zu Scheitern</a:t>
            </a:r>
          </a:p>
          <a:p>
            <a:pPr algn="ctr"/>
            <a:r>
              <a:rPr lang="de-DE" sz="1600" dirty="0">
                <a:solidFill>
                  <a:schemeClr val="tx1"/>
                </a:solidFill>
              </a:rPr>
              <a:t>Aushalten</a:t>
            </a:r>
          </a:p>
          <a:p>
            <a:pPr algn="ctr"/>
            <a:r>
              <a:rPr lang="de-DE" sz="1600" dirty="0">
                <a:solidFill>
                  <a:schemeClr val="tx1"/>
                </a:solidFill>
              </a:rPr>
              <a:t>Fehlerkultur</a:t>
            </a:r>
          </a:p>
        </p:txBody>
      </p:sp>
      <p:sp>
        <p:nvSpPr>
          <p:cNvPr id="7" name="Rechteck 6">
            <a:extLst>
              <a:ext uri="{FF2B5EF4-FFF2-40B4-BE49-F238E27FC236}">
                <a16:creationId xmlns:a16="http://schemas.microsoft.com/office/drawing/2014/main" id="{D06FA5F2-BC1E-8A57-8226-358B689747D3}"/>
              </a:ext>
            </a:extLst>
          </p:cNvPr>
          <p:cNvSpPr/>
          <p:nvPr/>
        </p:nvSpPr>
        <p:spPr>
          <a:xfrm>
            <a:off x="338582" y="4915789"/>
            <a:ext cx="1631950" cy="781050"/>
          </a:xfrm>
          <a:prstGeom prst="rect">
            <a:avLst/>
          </a:prstGeom>
          <a:solidFill>
            <a:srgbClr val="FF8B8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Resonanz-räume</a:t>
            </a:r>
          </a:p>
        </p:txBody>
      </p:sp>
      <p:sp>
        <p:nvSpPr>
          <p:cNvPr id="8" name="Rechteck 7">
            <a:extLst>
              <a:ext uri="{FF2B5EF4-FFF2-40B4-BE49-F238E27FC236}">
                <a16:creationId xmlns:a16="http://schemas.microsoft.com/office/drawing/2014/main" id="{E244909A-8AD7-A8A3-7CBE-A23959832CFC}"/>
              </a:ext>
            </a:extLst>
          </p:cNvPr>
          <p:cNvSpPr/>
          <p:nvPr/>
        </p:nvSpPr>
        <p:spPr>
          <a:xfrm>
            <a:off x="1970532" y="2229739"/>
            <a:ext cx="1631950" cy="781050"/>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rPr>
              <a:t>Organische Projektenwicklung:</a:t>
            </a:r>
          </a:p>
          <a:p>
            <a:pPr algn="ctr"/>
            <a:r>
              <a:rPr lang="de-DE" sz="1400" dirty="0">
                <a:solidFill>
                  <a:schemeClr val="tx1"/>
                </a:solidFill>
              </a:rPr>
              <a:t>Flexibel bleiben!</a:t>
            </a:r>
          </a:p>
        </p:txBody>
      </p:sp>
      <p:sp>
        <p:nvSpPr>
          <p:cNvPr id="10" name="Rechteck 9">
            <a:extLst>
              <a:ext uri="{FF2B5EF4-FFF2-40B4-BE49-F238E27FC236}">
                <a16:creationId xmlns:a16="http://schemas.microsoft.com/office/drawing/2014/main" id="{05FC4CCC-07B9-E91D-1367-98372B9DEC4D}"/>
              </a:ext>
            </a:extLst>
          </p:cNvPr>
          <p:cNvSpPr/>
          <p:nvPr/>
        </p:nvSpPr>
        <p:spPr>
          <a:xfrm>
            <a:off x="1970532" y="3169539"/>
            <a:ext cx="1631950" cy="781050"/>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Partizipation in Abhängigkeit von Alter + Reife</a:t>
            </a:r>
          </a:p>
        </p:txBody>
      </p:sp>
      <p:sp>
        <p:nvSpPr>
          <p:cNvPr id="11" name="Rechteck 10">
            <a:extLst>
              <a:ext uri="{FF2B5EF4-FFF2-40B4-BE49-F238E27FC236}">
                <a16:creationId xmlns:a16="http://schemas.microsoft.com/office/drawing/2014/main" id="{031D7FC4-1222-06A3-321B-4432DE3ACC60}"/>
              </a:ext>
            </a:extLst>
          </p:cNvPr>
          <p:cNvSpPr/>
          <p:nvPr/>
        </p:nvSpPr>
        <p:spPr>
          <a:xfrm>
            <a:off x="3678682" y="2229739"/>
            <a:ext cx="1631950" cy="781050"/>
          </a:xfrm>
          <a:prstGeom prst="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Fehlerhaft sein!</a:t>
            </a:r>
          </a:p>
          <a:p>
            <a:pPr algn="ctr"/>
            <a:r>
              <a:rPr lang="de-DE" dirty="0">
                <a:solidFill>
                  <a:schemeClr val="tx1"/>
                </a:solidFill>
              </a:rPr>
              <a:t>(als Fachkraft)</a:t>
            </a:r>
          </a:p>
        </p:txBody>
      </p:sp>
      <p:sp>
        <p:nvSpPr>
          <p:cNvPr id="13" name="Rechteck 12">
            <a:extLst>
              <a:ext uri="{FF2B5EF4-FFF2-40B4-BE49-F238E27FC236}">
                <a16:creationId xmlns:a16="http://schemas.microsoft.com/office/drawing/2014/main" id="{C2110C3D-B5F3-D974-8976-AAFCFCE63FB6}"/>
              </a:ext>
            </a:extLst>
          </p:cNvPr>
          <p:cNvSpPr/>
          <p:nvPr/>
        </p:nvSpPr>
        <p:spPr>
          <a:xfrm>
            <a:off x="3650107" y="3112389"/>
            <a:ext cx="1631950" cy="920750"/>
          </a:xfrm>
          <a:prstGeom prst="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rPr>
              <a:t>Die unter-schiedlichen Motivationen annehmen/halten</a:t>
            </a:r>
          </a:p>
        </p:txBody>
      </p:sp>
      <p:sp>
        <p:nvSpPr>
          <p:cNvPr id="14" name="Rechteck 13">
            <a:extLst>
              <a:ext uri="{FF2B5EF4-FFF2-40B4-BE49-F238E27FC236}">
                <a16:creationId xmlns:a16="http://schemas.microsoft.com/office/drawing/2014/main" id="{D89F06FB-C4A5-4DC7-E4B5-F41E6C6EB108}"/>
              </a:ext>
            </a:extLst>
          </p:cNvPr>
          <p:cNvSpPr/>
          <p:nvPr/>
        </p:nvSpPr>
        <p:spPr>
          <a:xfrm>
            <a:off x="3637407" y="4115689"/>
            <a:ext cx="1631950" cy="781050"/>
          </a:xfrm>
          <a:prstGeom prst="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Ungleiche Bedürfnisse</a:t>
            </a:r>
          </a:p>
        </p:txBody>
      </p:sp>
      <p:sp>
        <p:nvSpPr>
          <p:cNvPr id="15" name="Rechteck 14">
            <a:extLst>
              <a:ext uri="{FF2B5EF4-FFF2-40B4-BE49-F238E27FC236}">
                <a16:creationId xmlns:a16="http://schemas.microsoft.com/office/drawing/2014/main" id="{C9549A25-7682-C575-0F36-50A5BCF1F4E9}"/>
              </a:ext>
            </a:extLst>
          </p:cNvPr>
          <p:cNvSpPr/>
          <p:nvPr/>
        </p:nvSpPr>
        <p:spPr>
          <a:xfrm>
            <a:off x="5358257" y="2331339"/>
            <a:ext cx="1631950" cy="781050"/>
          </a:xfrm>
          <a:prstGeom prst="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rPr>
              <a:t>„Anerkennung von Einfachheit“ der Bedürfnisse der TN</a:t>
            </a:r>
          </a:p>
        </p:txBody>
      </p:sp>
      <p:sp>
        <p:nvSpPr>
          <p:cNvPr id="16" name="Rechteck 15">
            <a:extLst>
              <a:ext uri="{FF2B5EF4-FFF2-40B4-BE49-F238E27FC236}">
                <a16:creationId xmlns:a16="http://schemas.microsoft.com/office/drawing/2014/main" id="{335CDB66-04F0-FA34-2A78-7D0603176ECD}"/>
              </a:ext>
            </a:extLst>
          </p:cNvPr>
          <p:cNvSpPr/>
          <p:nvPr/>
        </p:nvSpPr>
        <p:spPr>
          <a:xfrm>
            <a:off x="5358257" y="3169539"/>
            <a:ext cx="1631950" cy="781050"/>
          </a:xfrm>
          <a:prstGeom prst="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Durchgehende Abfrage von Bedürfnissen</a:t>
            </a:r>
          </a:p>
        </p:txBody>
      </p:sp>
      <p:sp>
        <p:nvSpPr>
          <p:cNvPr id="17" name="Rechteck 16">
            <a:extLst>
              <a:ext uri="{FF2B5EF4-FFF2-40B4-BE49-F238E27FC236}">
                <a16:creationId xmlns:a16="http://schemas.microsoft.com/office/drawing/2014/main" id="{5C181400-C90A-86E6-EBCA-5C98DE0BA4BA}"/>
              </a:ext>
            </a:extLst>
          </p:cNvPr>
          <p:cNvSpPr/>
          <p:nvPr/>
        </p:nvSpPr>
        <p:spPr>
          <a:xfrm>
            <a:off x="5323332" y="4033139"/>
            <a:ext cx="1631950" cy="781050"/>
          </a:xfrm>
          <a:prstGeom prst="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Strukturelle Förderung?</a:t>
            </a:r>
          </a:p>
          <a:p>
            <a:pPr algn="ctr"/>
            <a:r>
              <a:rPr lang="de-DE" sz="1100" dirty="0">
                <a:solidFill>
                  <a:schemeClr val="tx1"/>
                </a:solidFill>
              </a:rPr>
              <a:t>Frage tauch immer wieder auf</a:t>
            </a:r>
          </a:p>
        </p:txBody>
      </p:sp>
      <p:sp>
        <p:nvSpPr>
          <p:cNvPr id="18" name="Rechteck 17">
            <a:extLst>
              <a:ext uri="{FF2B5EF4-FFF2-40B4-BE49-F238E27FC236}">
                <a16:creationId xmlns:a16="http://schemas.microsoft.com/office/drawing/2014/main" id="{386DB378-56E9-A628-7C69-F1B0C4310007}"/>
              </a:ext>
            </a:extLst>
          </p:cNvPr>
          <p:cNvSpPr/>
          <p:nvPr/>
        </p:nvSpPr>
        <p:spPr>
          <a:xfrm>
            <a:off x="5358257" y="4896739"/>
            <a:ext cx="1631950" cy="863600"/>
          </a:xfrm>
          <a:prstGeom prst="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rPr>
              <a:t>„Wessen Ziele“ Fördermittelgeber vs. </a:t>
            </a:r>
            <a:r>
              <a:rPr lang="de-DE" sz="1400" dirty="0" err="1">
                <a:solidFill>
                  <a:schemeClr val="tx1"/>
                </a:solidFill>
              </a:rPr>
              <a:t>MA‘s</a:t>
            </a:r>
            <a:r>
              <a:rPr lang="de-DE" sz="1400" dirty="0">
                <a:solidFill>
                  <a:schemeClr val="tx1"/>
                </a:solidFill>
              </a:rPr>
              <a:t>, TN, Träger, Politik</a:t>
            </a:r>
          </a:p>
        </p:txBody>
      </p:sp>
      <p:sp>
        <p:nvSpPr>
          <p:cNvPr id="19" name="Rechteck 18">
            <a:extLst>
              <a:ext uri="{FF2B5EF4-FFF2-40B4-BE49-F238E27FC236}">
                <a16:creationId xmlns:a16="http://schemas.microsoft.com/office/drawing/2014/main" id="{4533A77D-FC07-0136-DC45-93DAF4E490E0}"/>
              </a:ext>
            </a:extLst>
          </p:cNvPr>
          <p:cNvSpPr/>
          <p:nvPr/>
        </p:nvSpPr>
        <p:spPr>
          <a:xfrm>
            <a:off x="7114032" y="2280539"/>
            <a:ext cx="1631950" cy="781050"/>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rPr>
              <a:t>Personelle + Finanzielle Ressourcen vs. Bedürfnisse Teilnehmerinnen</a:t>
            </a:r>
          </a:p>
        </p:txBody>
      </p:sp>
      <p:sp>
        <p:nvSpPr>
          <p:cNvPr id="21" name="Rechteck 20">
            <a:extLst>
              <a:ext uri="{FF2B5EF4-FFF2-40B4-BE49-F238E27FC236}">
                <a16:creationId xmlns:a16="http://schemas.microsoft.com/office/drawing/2014/main" id="{3C4D5B64-EE6E-CF1A-2996-E40680A81F21}"/>
              </a:ext>
            </a:extLst>
          </p:cNvPr>
          <p:cNvSpPr/>
          <p:nvPr/>
        </p:nvSpPr>
        <p:spPr>
          <a:xfrm>
            <a:off x="7063232" y="3169539"/>
            <a:ext cx="1631950" cy="781050"/>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Partizipation </a:t>
            </a:r>
            <a:r>
              <a:rPr lang="de-DE" dirty="0">
                <a:solidFill>
                  <a:schemeClr val="tx1"/>
                </a:solidFill>
                <a:sym typeface="Wingdings" panose="05000000000000000000" pitchFamily="2" charset="2"/>
              </a:rPr>
              <a:t> </a:t>
            </a:r>
          </a:p>
          <a:p>
            <a:pPr algn="ctr"/>
            <a:r>
              <a:rPr lang="de-DE" dirty="0">
                <a:solidFill>
                  <a:schemeClr val="tx1"/>
                </a:solidFill>
                <a:sym typeface="Wingdings" panose="05000000000000000000" pitchFamily="2" charset="2"/>
              </a:rPr>
              <a:t>„offene“ Projektanträge</a:t>
            </a:r>
            <a:endParaRPr lang="de-DE" dirty="0">
              <a:solidFill>
                <a:schemeClr val="tx1"/>
              </a:solidFill>
            </a:endParaRPr>
          </a:p>
        </p:txBody>
      </p:sp>
      <p:sp>
        <p:nvSpPr>
          <p:cNvPr id="22" name="Rechteck 21">
            <a:extLst>
              <a:ext uri="{FF2B5EF4-FFF2-40B4-BE49-F238E27FC236}">
                <a16:creationId xmlns:a16="http://schemas.microsoft.com/office/drawing/2014/main" id="{6D47C9EE-B482-6A22-10B9-E40ACB6544F5}"/>
              </a:ext>
            </a:extLst>
          </p:cNvPr>
          <p:cNvSpPr/>
          <p:nvPr/>
        </p:nvSpPr>
        <p:spPr>
          <a:xfrm>
            <a:off x="7063232" y="4033139"/>
            <a:ext cx="1631950" cy="781050"/>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Regelmäßige, digitale u.a. Bedürfnisabfrage</a:t>
            </a:r>
          </a:p>
        </p:txBody>
      </p:sp>
      <p:sp>
        <p:nvSpPr>
          <p:cNvPr id="23" name="Rechteck 22">
            <a:extLst>
              <a:ext uri="{FF2B5EF4-FFF2-40B4-BE49-F238E27FC236}">
                <a16:creationId xmlns:a16="http://schemas.microsoft.com/office/drawing/2014/main" id="{F52814EB-8CEA-C9EC-CB6F-D34AA5EB0B17}"/>
              </a:ext>
            </a:extLst>
          </p:cNvPr>
          <p:cNvSpPr/>
          <p:nvPr/>
        </p:nvSpPr>
        <p:spPr>
          <a:xfrm>
            <a:off x="7063232" y="4896739"/>
            <a:ext cx="1631950" cy="781050"/>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err="1">
                <a:solidFill>
                  <a:schemeClr val="tx1"/>
                </a:solidFill>
              </a:rPr>
              <a:t>GeBe</a:t>
            </a:r>
            <a:r>
              <a:rPr lang="de-DE" dirty="0">
                <a:solidFill>
                  <a:schemeClr val="tx1"/>
                </a:solidFill>
              </a:rPr>
              <a:t> Methode</a:t>
            </a:r>
          </a:p>
        </p:txBody>
      </p:sp>
      <p:sp>
        <p:nvSpPr>
          <p:cNvPr id="24" name="Rechteck 23">
            <a:extLst>
              <a:ext uri="{FF2B5EF4-FFF2-40B4-BE49-F238E27FC236}">
                <a16:creationId xmlns:a16="http://schemas.microsoft.com/office/drawing/2014/main" id="{D8946A8E-3AE1-CEF5-13E4-807EC1B39D19}"/>
              </a:ext>
            </a:extLst>
          </p:cNvPr>
          <p:cNvSpPr/>
          <p:nvPr/>
        </p:nvSpPr>
        <p:spPr>
          <a:xfrm>
            <a:off x="7063232" y="5760339"/>
            <a:ext cx="1631950" cy="781050"/>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rPr>
              <a:t>Hilfestellung Bedürfnisfindung durch Einzelgespräche</a:t>
            </a:r>
          </a:p>
        </p:txBody>
      </p:sp>
      <p:sp>
        <p:nvSpPr>
          <p:cNvPr id="26" name="Rechteck 25">
            <a:extLst>
              <a:ext uri="{FF2B5EF4-FFF2-40B4-BE49-F238E27FC236}">
                <a16:creationId xmlns:a16="http://schemas.microsoft.com/office/drawing/2014/main" id="{1D4CF7D4-22E1-3D4C-51FD-0DFD59D5AFFC}"/>
              </a:ext>
            </a:extLst>
          </p:cNvPr>
          <p:cNvSpPr/>
          <p:nvPr/>
        </p:nvSpPr>
        <p:spPr>
          <a:xfrm>
            <a:off x="3646932" y="158496"/>
            <a:ext cx="1631950" cy="78105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WORLD CAFÉ</a:t>
            </a:r>
          </a:p>
        </p:txBody>
      </p:sp>
      <p:sp>
        <p:nvSpPr>
          <p:cNvPr id="27" name="Rechteck 26">
            <a:extLst>
              <a:ext uri="{FF2B5EF4-FFF2-40B4-BE49-F238E27FC236}">
                <a16:creationId xmlns:a16="http://schemas.microsoft.com/office/drawing/2014/main" id="{DE875288-215E-6D4B-96AA-845A999ABC7E}"/>
              </a:ext>
            </a:extLst>
          </p:cNvPr>
          <p:cNvSpPr/>
          <p:nvPr/>
        </p:nvSpPr>
        <p:spPr>
          <a:xfrm rot="196856">
            <a:off x="1970532" y="1276350"/>
            <a:ext cx="1631950" cy="78105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rPr>
              <a:t>Herausforderungen</a:t>
            </a:r>
          </a:p>
        </p:txBody>
      </p:sp>
      <p:sp>
        <p:nvSpPr>
          <p:cNvPr id="28" name="Rechteck 27">
            <a:extLst>
              <a:ext uri="{FF2B5EF4-FFF2-40B4-BE49-F238E27FC236}">
                <a16:creationId xmlns:a16="http://schemas.microsoft.com/office/drawing/2014/main" id="{451D0169-B173-6DCB-5348-86A60D9A7B9B}"/>
              </a:ext>
            </a:extLst>
          </p:cNvPr>
          <p:cNvSpPr/>
          <p:nvPr/>
        </p:nvSpPr>
        <p:spPr>
          <a:xfrm>
            <a:off x="3624453" y="1293876"/>
            <a:ext cx="1631950" cy="78105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in der OKJA</a:t>
            </a:r>
          </a:p>
        </p:txBody>
      </p:sp>
      <p:sp>
        <p:nvSpPr>
          <p:cNvPr id="29" name="Rechteck 28">
            <a:extLst>
              <a:ext uri="{FF2B5EF4-FFF2-40B4-BE49-F238E27FC236}">
                <a16:creationId xmlns:a16="http://schemas.microsoft.com/office/drawing/2014/main" id="{1E753945-60B0-A7D6-9D67-E523757151BB}"/>
              </a:ext>
            </a:extLst>
          </p:cNvPr>
          <p:cNvSpPr/>
          <p:nvPr/>
        </p:nvSpPr>
        <p:spPr>
          <a:xfrm>
            <a:off x="5520507" y="1391539"/>
            <a:ext cx="1631950" cy="78105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AUSWERTUNG</a:t>
            </a:r>
          </a:p>
        </p:txBody>
      </p:sp>
    </p:spTree>
    <p:extLst>
      <p:ext uri="{BB962C8B-B14F-4D97-AF65-F5344CB8AC3E}">
        <p14:creationId xmlns:p14="http://schemas.microsoft.com/office/powerpoint/2010/main" val="2641115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C244538F-5316-FAB0-E733-DCDB8612ECC6}"/>
              </a:ext>
            </a:extLst>
          </p:cNvPr>
          <p:cNvSpPr txBox="1"/>
          <p:nvPr/>
        </p:nvSpPr>
        <p:spPr>
          <a:xfrm rot="21278144">
            <a:off x="456956" y="292449"/>
            <a:ext cx="5883718" cy="1384995"/>
          </a:xfrm>
          <a:prstGeom prst="rect">
            <a:avLst/>
          </a:prstGeom>
          <a:noFill/>
        </p:spPr>
        <p:txBody>
          <a:bodyPr wrap="square" rtlCol="0">
            <a:spAutoFit/>
          </a:bodyPr>
          <a:lstStyle/>
          <a:p>
            <a:r>
              <a:rPr lang="de-DE" sz="2800" dirty="0"/>
              <a:t>Wording: Zielgruppe vs. Jugendkultur</a:t>
            </a:r>
          </a:p>
          <a:p>
            <a:pPr marL="285750" indent="-285750">
              <a:buFont typeface="Arial" panose="020B0604020202020204" pitchFamily="34" charset="0"/>
              <a:buChar char="•"/>
            </a:pPr>
            <a:r>
              <a:rPr lang="de-DE" sz="2800" dirty="0"/>
              <a:t>Vergemeinschaftung</a:t>
            </a:r>
          </a:p>
          <a:p>
            <a:pPr marL="285750" indent="-285750">
              <a:buFont typeface="Arial" panose="020B0604020202020204" pitchFamily="34" charset="0"/>
              <a:buChar char="•"/>
            </a:pPr>
            <a:r>
              <a:rPr lang="de-DE" sz="2800" dirty="0"/>
              <a:t>Demokratiebildung</a:t>
            </a:r>
          </a:p>
        </p:txBody>
      </p:sp>
      <p:sp>
        <p:nvSpPr>
          <p:cNvPr id="7" name="Wolke 6">
            <a:extLst>
              <a:ext uri="{FF2B5EF4-FFF2-40B4-BE49-F238E27FC236}">
                <a16:creationId xmlns:a16="http://schemas.microsoft.com/office/drawing/2014/main" id="{706F050C-B7A1-8B3B-B924-D3B648056C9F}"/>
              </a:ext>
            </a:extLst>
          </p:cNvPr>
          <p:cNvSpPr/>
          <p:nvPr/>
        </p:nvSpPr>
        <p:spPr>
          <a:xfrm>
            <a:off x="2794000" y="1648687"/>
            <a:ext cx="2736850" cy="1619250"/>
          </a:xfrm>
          <a:prstGeom prst="cloud">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 name="Grafik 8" descr="Lächelnde Gesichtskontur mit einfarbiger Füllung">
            <a:extLst>
              <a:ext uri="{FF2B5EF4-FFF2-40B4-BE49-F238E27FC236}">
                <a16:creationId xmlns:a16="http://schemas.microsoft.com/office/drawing/2014/main" id="{984DA245-BAA8-128E-0D14-AD229F62B38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332242">
            <a:off x="3173659" y="2268013"/>
            <a:ext cx="317520" cy="364064"/>
          </a:xfrm>
          <a:prstGeom prst="rect">
            <a:avLst/>
          </a:prstGeom>
        </p:spPr>
      </p:pic>
      <p:sp>
        <p:nvSpPr>
          <p:cNvPr id="10" name="Textfeld 9">
            <a:extLst>
              <a:ext uri="{FF2B5EF4-FFF2-40B4-BE49-F238E27FC236}">
                <a16:creationId xmlns:a16="http://schemas.microsoft.com/office/drawing/2014/main" id="{88916D03-19C1-15BB-DD41-B05E7F24D454}"/>
              </a:ext>
            </a:extLst>
          </p:cNvPr>
          <p:cNvSpPr txBox="1"/>
          <p:nvPr/>
        </p:nvSpPr>
        <p:spPr>
          <a:xfrm rot="21251808">
            <a:off x="3382444" y="2042369"/>
            <a:ext cx="2027767" cy="584775"/>
          </a:xfrm>
          <a:prstGeom prst="rect">
            <a:avLst/>
          </a:prstGeom>
          <a:noFill/>
        </p:spPr>
        <p:txBody>
          <a:bodyPr wrap="square" rtlCol="0">
            <a:spAutoFit/>
          </a:bodyPr>
          <a:lstStyle/>
          <a:p>
            <a:r>
              <a:rPr lang="de-DE" sz="3200" dirty="0"/>
              <a:t>PENSPACE</a:t>
            </a:r>
          </a:p>
        </p:txBody>
      </p:sp>
      <p:sp>
        <p:nvSpPr>
          <p:cNvPr id="11" name="Textfeld 10">
            <a:extLst>
              <a:ext uri="{FF2B5EF4-FFF2-40B4-BE49-F238E27FC236}">
                <a16:creationId xmlns:a16="http://schemas.microsoft.com/office/drawing/2014/main" id="{D2C2722C-C636-5F21-509C-9480E83FB59D}"/>
              </a:ext>
            </a:extLst>
          </p:cNvPr>
          <p:cNvSpPr txBox="1"/>
          <p:nvPr/>
        </p:nvSpPr>
        <p:spPr>
          <a:xfrm rot="1764035">
            <a:off x="5527697" y="1631291"/>
            <a:ext cx="611365" cy="769441"/>
          </a:xfrm>
          <a:prstGeom prst="rect">
            <a:avLst/>
          </a:prstGeom>
          <a:noFill/>
        </p:spPr>
        <p:txBody>
          <a:bodyPr wrap="square" rtlCol="0">
            <a:spAutoFit/>
          </a:bodyPr>
          <a:lstStyle/>
          <a:p>
            <a:r>
              <a:rPr lang="de-DE" sz="4400" dirty="0"/>
              <a:t>!</a:t>
            </a:r>
          </a:p>
        </p:txBody>
      </p:sp>
      <p:sp>
        <p:nvSpPr>
          <p:cNvPr id="12" name="Textfeld 11">
            <a:extLst>
              <a:ext uri="{FF2B5EF4-FFF2-40B4-BE49-F238E27FC236}">
                <a16:creationId xmlns:a16="http://schemas.microsoft.com/office/drawing/2014/main" id="{7DF99486-223C-451E-F071-0F55C8A98FA9}"/>
              </a:ext>
            </a:extLst>
          </p:cNvPr>
          <p:cNvSpPr txBox="1"/>
          <p:nvPr/>
        </p:nvSpPr>
        <p:spPr>
          <a:xfrm rot="18974118">
            <a:off x="2343624" y="1746132"/>
            <a:ext cx="611365" cy="769441"/>
          </a:xfrm>
          <a:prstGeom prst="rect">
            <a:avLst/>
          </a:prstGeom>
          <a:noFill/>
        </p:spPr>
        <p:txBody>
          <a:bodyPr wrap="square" rtlCol="0">
            <a:spAutoFit/>
          </a:bodyPr>
          <a:lstStyle/>
          <a:p>
            <a:r>
              <a:rPr lang="de-DE" sz="4400" dirty="0"/>
              <a:t>?</a:t>
            </a:r>
          </a:p>
        </p:txBody>
      </p:sp>
      <p:sp>
        <p:nvSpPr>
          <p:cNvPr id="13" name="Textfeld 12">
            <a:extLst>
              <a:ext uri="{FF2B5EF4-FFF2-40B4-BE49-F238E27FC236}">
                <a16:creationId xmlns:a16="http://schemas.microsoft.com/office/drawing/2014/main" id="{AAB1B581-438D-5F82-B008-9ED48BC8B4B6}"/>
              </a:ext>
            </a:extLst>
          </p:cNvPr>
          <p:cNvSpPr txBox="1"/>
          <p:nvPr/>
        </p:nvSpPr>
        <p:spPr>
          <a:xfrm rot="21356632">
            <a:off x="1080902" y="3209845"/>
            <a:ext cx="6460141" cy="400110"/>
          </a:xfrm>
          <a:prstGeom prst="rect">
            <a:avLst/>
          </a:prstGeom>
          <a:noFill/>
        </p:spPr>
        <p:txBody>
          <a:bodyPr wrap="square" rtlCol="0">
            <a:spAutoFit/>
          </a:bodyPr>
          <a:lstStyle/>
          <a:p>
            <a:r>
              <a:rPr lang="de-DE" sz="2000" dirty="0"/>
              <a:t>LEBENSWELTORIENTIERTE ERMÖGLICHUNGSSTRUKTUREN</a:t>
            </a:r>
          </a:p>
        </p:txBody>
      </p:sp>
      <p:sp>
        <p:nvSpPr>
          <p:cNvPr id="14" name="Freihandform: Form 13">
            <a:extLst>
              <a:ext uri="{FF2B5EF4-FFF2-40B4-BE49-F238E27FC236}">
                <a16:creationId xmlns:a16="http://schemas.microsoft.com/office/drawing/2014/main" id="{D64DA7C2-6779-9E7E-9190-DE55C81623D7}"/>
              </a:ext>
            </a:extLst>
          </p:cNvPr>
          <p:cNvSpPr/>
          <p:nvPr/>
        </p:nvSpPr>
        <p:spPr>
          <a:xfrm>
            <a:off x="1198892" y="3594413"/>
            <a:ext cx="5384787" cy="351367"/>
          </a:xfrm>
          <a:custGeom>
            <a:avLst/>
            <a:gdLst>
              <a:gd name="connsiteX0" fmla="*/ 0 w 4597400"/>
              <a:gd name="connsiteY0" fmla="*/ 321734 h 351367"/>
              <a:gd name="connsiteX1" fmla="*/ 21166 w 4597400"/>
              <a:gd name="connsiteY1" fmla="*/ 313267 h 351367"/>
              <a:gd name="connsiteX2" fmla="*/ 110066 w 4597400"/>
              <a:gd name="connsiteY2" fmla="*/ 338667 h 351367"/>
              <a:gd name="connsiteX3" fmla="*/ 177800 w 4597400"/>
              <a:gd name="connsiteY3" fmla="*/ 351367 h 351367"/>
              <a:gd name="connsiteX4" fmla="*/ 258233 w 4597400"/>
              <a:gd name="connsiteY4" fmla="*/ 338667 h 351367"/>
              <a:gd name="connsiteX5" fmla="*/ 325966 w 4597400"/>
              <a:gd name="connsiteY5" fmla="*/ 292100 h 351367"/>
              <a:gd name="connsiteX6" fmla="*/ 351366 w 4597400"/>
              <a:gd name="connsiteY6" fmla="*/ 287867 h 351367"/>
              <a:gd name="connsiteX7" fmla="*/ 410633 w 4597400"/>
              <a:gd name="connsiteY7" fmla="*/ 300567 h 351367"/>
              <a:gd name="connsiteX8" fmla="*/ 486833 w 4597400"/>
              <a:gd name="connsiteY8" fmla="*/ 325967 h 351367"/>
              <a:gd name="connsiteX9" fmla="*/ 520700 w 4597400"/>
              <a:gd name="connsiteY9" fmla="*/ 334434 h 351367"/>
              <a:gd name="connsiteX10" fmla="*/ 639233 w 4597400"/>
              <a:gd name="connsiteY10" fmla="*/ 304800 h 351367"/>
              <a:gd name="connsiteX11" fmla="*/ 681566 w 4597400"/>
              <a:gd name="connsiteY11" fmla="*/ 275167 h 351367"/>
              <a:gd name="connsiteX12" fmla="*/ 740833 w 4597400"/>
              <a:gd name="connsiteY12" fmla="*/ 232834 h 351367"/>
              <a:gd name="connsiteX13" fmla="*/ 757766 w 4597400"/>
              <a:gd name="connsiteY13" fmla="*/ 220134 h 351367"/>
              <a:gd name="connsiteX14" fmla="*/ 804333 w 4597400"/>
              <a:gd name="connsiteY14" fmla="*/ 215900 h 351367"/>
              <a:gd name="connsiteX15" fmla="*/ 884766 w 4597400"/>
              <a:gd name="connsiteY15" fmla="*/ 220134 h 351367"/>
              <a:gd name="connsiteX16" fmla="*/ 910166 w 4597400"/>
              <a:gd name="connsiteY16" fmla="*/ 228600 h 351367"/>
              <a:gd name="connsiteX17" fmla="*/ 952500 w 4597400"/>
              <a:gd name="connsiteY17" fmla="*/ 245534 h 351367"/>
              <a:gd name="connsiteX18" fmla="*/ 1024466 w 4597400"/>
              <a:gd name="connsiteY18" fmla="*/ 266700 h 351367"/>
              <a:gd name="connsiteX19" fmla="*/ 1041400 w 4597400"/>
              <a:gd name="connsiteY19" fmla="*/ 270934 h 351367"/>
              <a:gd name="connsiteX20" fmla="*/ 1079500 w 4597400"/>
              <a:gd name="connsiteY20" fmla="*/ 275167 h 351367"/>
              <a:gd name="connsiteX21" fmla="*/ 1193800 w 4597400"/>
              <a:gd name="connsiteY21" fmla="*/ 270934 h 351367"/>
              <a:gd name="connsiteX22" fmla="*/ 1219200 w 4597400"/>
              <a:gd name="connsiteY22" fmla="*/ 254000 h 351367"/>
              <a:gd name="connsiteX23" fmla="*/ 1244600 w 4597400"/>
              <a:gd name="connsiteY23" fmla="*/ 245534 h 351367"/>
              <a:gd name="connsiteX24" fmla="*/ 1329266 w 4597400"/>
              <a:gd name="connsiteY24" fmla="*/ 207434 h 351367"/>
              <a:gd name="connsiteX25" fmla="*/ 1341966 w 4597400"/>
              <a:gd name="connsiteY25" fmla="*/ 194734 h 351367"/>
              <a:gd name="connsiteX26" fmla="*/ 1456266 w 4597400"/>
              <a:gd name="connsiteY26" fmla="*/ 224367 h 351367"/>
              <a:gd name="connsiteX27" fmla="*/ 1490133 w 4597400"/>
              <a:gd name="connsiteY27" fmla="*/ 228600 h 351367"/>
              <a:gd name="connsiteX28" fmla="*/ 1524000 w 4597400"/>
              <a:gd name="connsiteY28" fmla="*/ 241300 h 351367"/>
              <a:gd name="connsiteX29" fmla="*/ 1727200 w 4597400"/>
              <a:gd name="connsiteY29" fmla="*/ 237067 h 351367"/>
              <a:gd name="connsiteX30" fmla="*/ 1837266 w 4597400"/>
              <a:gd name="connsiteY30" fmla="*/ 182034 h 351367"/>
              <a:gd name="connsiteX31" fmla="*/ 1905000 w 4597400"/>
              <a:gd name="connsiteY31" fmla="*/ 148167 h 351367"/>
              <a:gd name="connsiteX32" fmla="*/ 1964266 w 4597400"/>
              <a:gd name="connsiteY32" fmla="*/ 152400 h 351367"/>
              <a:gd name="connsiteX33" fmla="*/ 1989666 w 4597400"/>
              <a:gd name="connsiteY33" fmla="*/ 173567 h 351367"/>
              <a:gd name="connsiteX34" fmla="*/ 2019300 w 4597400"/>
              <a:gd name="connsiteY34" fmla="*/ 190500 h 351367"/>
              <a:gd name="connsiteX35" fmla="*/ 2040466 w 4597400"/>
              <a:gd name="connsiteY35" fmla="*/ 194734 h 351367"/>
              <a:gd name="connsiteX36" fmla="*/ 2103966 w 4597400"/>
              <a:gd name="connsiteY36" fmla="*/ 203200 h 351367"/>
              <a:gd name="connsiteX37" fmla="*/ 2197100 w 4597400"/>
              <a:gd name="connsiteY37" fmla="*/ 190500 h 351367"/>
              <a:gd name="connsiteX38" fmla="*/ 2243666 w 4597400"/>
              <a:gd name="connsiteY38" fmla="*/ 169334 h 351367"/>
              <a:gd name="connsiteX39" fmla="*/ 2298700 w 4597400"/>
              <a:gd name="connsiteY39" fmla="*/ 152400 h 351367"/>
              <a:gd name="connsiteX40" fmla="*/ 2341033 w 4597400"/>
              <a:gd name="connsiteY40" fmla="*/ 131234 h 351367"/>
              <a:gd name="connsiteX41" fmla="*/ 2434166 w 4597400"/>
              <a:gd name="connsiteY41" fmla="*/ 110067 h 351367"/>
              <a:gd name="connsiteX42" fmla="*/ 2484966 w 4597400"/>
              <a:gd name="connsiteY42" fmla="*/ 105834 h 351367"/>
              <a:gd name="connsiteX43" fmla="*/ 2510366 w 4597400"/>
              <a:gd name="connsiteY43" fmla="*/ 101600 h 351367"/>
              <a:gd name="connsiteX44" fmla="*/ 2544233 w 4597400"/>
              <a:gd name="connsiteY44" fmla="*/ 110067 h 351367"/>
              <a:gd name="connsiteX45" fmla="*/ 2565400 w 4597400"/>
              <a:gd name="connsiteY45" fmla="*/ 114300 h 351367"/>
              <a:gd name="connsiteX46" fmla="*/ 2603500 w 4597400"/>
              <a:gd name="connsiteY46" fmla="*/ 122767 h 351367"/>
              <a:gd name="connsiteX47" fmla="*/ 2772833 w 4597400"/>
              <a:gd name="connsiteY47" fmla="*/ 114300 h 351367"/>
              <a:gd name="connsiteX48" fmla="*/ 2815166 w 4597400"/>
              <a:gd name="connsiteY48" fmla="*/ 105834 h 351367"/>
              <a:gd name="connsiteX49" fmla="*/ 2857500 w 4597400"/>
              <a:gd name="connsiteY49" fmla="*/ 88900 h 351367"/>
              <a:gd name="connsiteX50" fmla="*/ 2895600 w 4597400"/>
              <a:gd name="connsiteY50" fmla="*/ 71967 h 351367"/>
              <a:gd name="connsiteX51" fmla="*/ 2967566 w 4597400"/>
              <a:gd name="connsiteY51" fmla="*/ 59267 h 351367"/>
              <a:gd name="connsiteX52" fmla="*/ 2988733 w 4597400"/>
              <a:gd name="connsiteY52" fmla="*/ 71967 h 351367"/>
              <a:gd name="connsiteX53" fmla="*/ 3043766 w 4597400"/>
              <a:gd name="connsiteY53" fmla="*/ 114300 h 351367"/>
              <a:gd name="connsiteX54" fmla="*/ 3153833 w 4597400"/>
              <a:gd name="connsiteY54" fmla="*/ 110067 h 351367"/>
              <a:gd name="connsiteX55" fmla="*/ 3187700 w 4597400"/>
              <a:gd name="connsiteY55" fmla="*/ 101600 h 351367"/>
              <a:gd name="connsiteX56" fmla="*/ 3255433 w 4597400"/>
              <a:gd name="connsiteY56" fmla="*/ 76200 h 351367"/>
              <a:gd name="connsiteX57" fmla="*/ 3297766 w 4597400"/>
              <a:gd name="connsiteY57" fmla="*/ 50800 h 351367"/>
              <a:gd name="connsiteX58" fmla="*/ 3365500 w 4597400"/>
              <a:gd name="connsiteY58" fmla="*/ 59267 h 351367"/>
              <a:gd name="connsiteX59" fmla="*/ 3416300 w 4597400"/>
              <a:gd name="connsiteY59" fmla="*/ 84667 h 351367"/>
              <a:gd name="connsiteX60" fmla="*/ 3475566 w 4597400"/>
              <a:gd name="connsiteY60" fmla="*/ 135467 h 351367"/>
              <a:gd name="connsiteX61" fmla="*/ 3572933 w 4597400"/>
              <a:gd name="connsiteY61" fmla="*/ 139700 h 351367"/>
              <a:gd name="connsiteX62" fmla="*/ 3725333 w 4597400"/>
              <a:gd name="connsiteY62" fmla="*/ 135467 h 351367"/>
              <a:gd name="connsiteX63" fmla="*/ 3797300 w 4597400"/>
              <a:gd name="connsiteY63" fmla="*/ 97367 h 351367"/>
              <a:gd name="connsiteX64" fmla="*/ 3865033 w 4597400"/>
              <a:gd name="connsiteY64" fmla="*/ 63500 h 351367"/>
              <a:gd name="connsiteX65" fmla="*/ 3898900 w 4597400"/>
              <a:gd name="connsiteY65" fmla="*/ 42334 h 351367"/>
              <a:gd name="connsiteX66" fmla="*/ 3941233 w 4597400"/>
              <a:gd name="connsiteY66" fmla="*/ 50800 h 351367"/>
              <a:gd name="connsiteX67" fmla="*/ 3962400 w 4597400"/>
              <a:gd name="connsiteY67" fmla="*/ 63500 h 351367"/>
              <a:gd name="connsiteX68" fmla="*/ 3975100 w 4597400"/>
              <a:gd name="connsiteY68" fmla="*/ 71967 h 351367"/>
              <a:gd name="connsiteX69" fmla="*/ 4034366 w 4597400"/>
              <a:gd name="connsiteY69" fmla="*/ 67734 h 351367"/>
              <a:gd name="connsiteX70" fmla="*/ 4076700 w 4597400"/>
              <a:gd name="connsiteY70" fmla="*/ 59267 h 351367"/>
              <a:gd name="connsiteX71" fmla="*/ 4123266 w 4597400"/>
              <a:gd name="connsiteY71" fmla="*/ 38100 h 351367"/>
              <a:gd name="connsiteX72" fmla="*/ 4174066 w 4597400"/>
              <a:gd name="connsiteY72" fmla="*/ 16934 h 351367"/>
              <a:gd name="connsiteX73" fmla="*/ 4212166 w 4597400"/>
              <a:gd name="connsiteY73" fmla="*/ 12700 h 351367"/>
              <a:gd name="connsiteX74" fmla="*/ 4246033 w 4597400"/>
              <a:gd name="connsiteY74" fmla="*/ 16934 h 351367"/>
              <a:gd name="connsiteX75" fmla="*/ 4288366 w 4597400"/>
              <a:gd name="connsiteY75" fmla="*/ 33867 h 351367"/>
              <a:gd name="connsiteX76" fmla="*/ 4301066 w 4597400"/>
              <a:gd name="connsiteY76" fmla="*/ 38100 h 351367"/>
              <a:gd name="connsiteX77" fmla="*/ 4313766 w 4597400"/>
              <a:gd name="connsiteY77" fmla="*/ 46567 h 351367"/>
              <a:gd name="connsiteX78" fmla="*/ 4402666 w 4597400"/>
              <a:gd name="connsiteY78" fmla="*/ 42334 h 351367"/>
              <a:gd name="connsiteX79" fmla="*/ 4457700 w 4597400"/>
              <a:gd name="connsiteY79" fmla="*/ 12700 h 351367"/>
              <a:gd name="connsiteX80" fmla="*/ 4500033 w 4597400"/>
              <a:gd name="connsiteY80" fmla="*/ 0 h 351367"/>
              <a:gd name="connsiteX81" fmla="*/ 4542366 w 4597400"/>
              <a:gd name="connsiteY81" fmla="*/ 16934 h 351367"/>
              <a:gd name="connsiteX82" fmla="*/ 4559300 w 4597400"/>
              <a:gd name="connsiteY82" fmla="*/ 25400 h 351367"/>
              <a:gd name="connsiteX83" fmla="*/ 4597400 w 4597400"/>
              <a:gd name="connsiteY83" fmla="*/ 38100 h 351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4597400" h="351367">
                <a:moveTo>
                  <a:pt x="0" y="321734"/>
                </a:moveTo>
                <a:cubicBezTo>
                  <a:pt x="7055" y="318912"/>
                  <a:pt x="13601" y="312547"/>
                  <a:pt x="21166" y="313267"/>
                </a:cubicBezTo>
                <a:cubicBezTo>
                  <a:pt x="84143" y="319264"/>
                  <a:pt x="71252" y="325729"/>
                  <a:pt x="110066" y="338667"/>
                </a:cubicBezTo>
                <a:cubicBezTo>
                  <a:pt x="143003" y="349646"/>
                  <a:pt x="140664" y="347241"/>
                  <a:pt x="177800" y="351367"/>
                </a:cubicBezTo>
                <a:cubicBezTo>
                  <a:pt x="190097" y="350489"/>
                  <a:pt x="239607" y="352995"/>
                  <a:pt x="258233" y="338667"/>
                </a:cubicBezTo>
                <a:cubicBezTo>
                  <a:pt x="308920" y="299677"/>
                  <a:pt x="270888" y="307837"/>
                  <a:pt x="325966" y="292100"/>
                </a:cubicBezTo>
                <a:cubicBezTo>
                  <a:pt x="334219" y="289742"/>
                  <a:pt x="342899" y="289278"/>
                  <a:pt x="351366" y="287867"/>
                </a:cubicBezTo>
                <a:cubicBezTo>
                  <a:pt x="371122" y="292100"/>
                  <a:pt x="391183" y="295097"/>
                  <a:pt x="410633" y="300567"/>
                </a:cubicBezTo>
                <a:cubicBezTo>
                  <a:pt x="436407" y="307816"/>
                  <a:pt x="460858" y="319473"/>
                  <a:pt x="486833" y="325967"/>
                </a:cubicBezTo>
                <a:lnTo>
                  <a:pt x="520700" y="334434"/>
                </a:lnTo>
                <a:cubicBezTo>
                  <a:pt x="558537" y="326326"/>
                  <a:pt x="602762" y="318237"/>
                  <a:pt x="639233" y="304800"/>
                </a:cubicBezTo>
                <a:cubicBezTo>
                  <a:pt x="654282" y="299256"/>
                  <a:pt x="669201" y="284278"/>
                  <a:pt x="681566" y="275167"/>
                </a:cubicBezTo>
                <a:cubicBezTo>
                  <a:pt x="701111" y="260766"/>
                  <a:pt x="721152" y="247048"/>
                  <a:pt x="740833" y="232834"/>
                </a:cubicBezTo>
                <a:cubicBezTo>
                  <a:pt x="746553" y="228703"/>
                  <a:pt x="750740" y="220773"/>
                  <a:pt x="757766" y="220134"/>
                </a:cubicBezTo>
                <a:lnTo>
                  <a:pt x="804333" y="215900"/>
                </a:lnTo>
                <a:cubicBezTo>
                  <a:pt x="831144" y="217311"/>
                  <a:pt x="858109" y="216935"/>
                  <a:pt x="884766" y="220134"/>
                </a:cubicBezTo>
                <a:cubicBezTo>
                  <a:pt x="893627" y="221197"/>
                  <a:pt x="901810" y="225466"/>
                  <a:pt x="910166" y="228600"/>
                </a:cubicBezTo>
                <a:cubicBezTo>
                  <a:pt x="924397" y="233936"/>
                  <a:pt x="938217" y="240340"/>
                  <a:pt x="952500" y="245534"/>
                </a:cubicBezTo>
                <a:cubicBezTo>
                  <a:pt x="1012861" y="267484"/>
                  <a:pt x="984695" y="257862"/>
                  <a:pt x="1024466" y="266700"/>
                </a:cubicBezTo>
                <a:cubicBezTo>
                  <a:pt x="1030146" y="267962"/>
                  <a:pt x="1035649" y="270049"/>
                  <a:pt x="1041400" y="270934"/>
                </a:cubicBezTo>
                <a:cubicBezTo>
                  <a:pt x="1054030" y="272877"/>
                  <a:pt x="1066800" y="273756"/>
                  <a:pt x="1079500" y="275167"/>
                </a:cubicBezTo>
                <a:cubicBezTo>
                  <a:pt x="1117600" y="273756"/>
                  <a:pt x="1156104" y="276646"/>
                  <a:pt x="1193800" y="270934"/>
                </a:cubicBezTo>
                <a:cubicBezTo>
                  <a:pt x="1203861" y="269410"/>
                  <a:pt x="1210098" y="258551"/>
                  <a:pt x="1219200" y="254000"/>
                </a:cubicBezTo>
                <a:cubicBezTo>
                  <a:pt x="1227182" y="250009"/>
                  <a:pt x="1236381" y="249011"/>
                  <a:pt x="1244600" y="245534"/>
                </a:cubicBezTo>
                <a:cubicBezTo>
                  <a:pt x="1273102" y="233476"/>
                  <a:pt x="1329266" y="207434"/>
                  <a:pt x="1329266" y="207434"/>
                </a:cubicBezTo>
                <a:cubicBezTo>
                  <a:pt x="1333499" y="203201"/>
                  <a:pt x="1335987" y="195033"/>
                  <a:pt x="1341966" y="194734"/>
                </a:cubicBezTo>
                <a:cubicBezTo>
                  <a:pt x="1433839" y="190140"/>
                  <a:pt x="1389561" y="202132"/>
                  <a:pt x="1456266" y="224367"/>
                </a:cubicBezTo>
                <a:cubicBezTo>
                  <a:pt x="1467059" y="227965"/>
                  <a:pt x="1478844" y="227189"/>
                  <a:pt x="1490133" y="228600"/>
                </a:cubicBezTo>
                <a:lnTo>
                  <a:pt x="1524000" y="241300"/>
                </a:lnTo>
                <a:cubicBezTo>
                  <a:pt x="1591587" y="265878"/>
                  <a:pt x="1609350" y="242305"/>
                  <a:pt x="1727200" y="237067"/>
                </a:cubicBezTo>
                <a:cubicBezTo>
                  <a:pt x="1835071" y="197841"/>
                  <a:pt x="1702651" y="249341"/>
                  <a:pt x="1837266" y="182034"/>
                </a:cubicBezTo>
                <a:lnTo>
                  <a:pt x="1905000" y="148167"/>
                </a:lnTo>
                <a:cubicBezTo>
                  <a:pt x="1924755" y="149578"/>
                  <a:pt x="1945296" y="146709"/>
                  <a:pt x="1964266" y="152400"/>
                </a:cubicBezTo>
                <a:cubicBezTo>
                  <a:pt x="1974822" y="155567"/>
                  <a:pt x="1980604" y="167294"/>
                  <a:pt x="1989666" y="173567"/>
                </a:cubicBezTo>
                <a:cubicBezTo>
                  <a:pt x="1999020" y="180043"/>
                  <a:pt x="2008798" y="186124"/>
                  <a:pt x="2019300" y="190500"/>
                </a:cubicBezTo>
                <a:cubicBezTo>
                  <a:pt x="2025942" y="193267"/>
                  <a:pt x="2033350" y="193667"/>
                  <a:pt x="2040466" y="194734"/>
                </a:cubicBezTo>
                <a:cubicBezTo>
                  <a:pt x="2061584" y="197902"/>
                  <a:pt x="2082799" y="200378"/>
                  <a:pt x="2103966" y="203200"/>
                </a:cubicBezTo>
                <a:cubicBezTo>
                  <a:pt x="2135011" y="198967"/>
                  <a:pt x="2166650" y="197882"/>
                  <a:pt x="2197100" y="190500"/>
                </a:cubicBezTo>
                <a:cubicBezTo>
                  <a:pt x="2213670" y="186483"/>
                  <a:pt x="2227701" y="175321"/>
                  <a:pt x="2243666" y="169334"/>
                </a:cubicBezTo>
                <a:cubicBezTo>
                  <a:pt x="2261637" y="162595"/>
                  <a:pt x="2280826" y="159394"/>
                  <a:pt x="2298700" y="152400"/>
                </a:cubicBezTo>
                <a:cubicBezTo>
                  <a:pt x="2313392" y="146651"/>
                  <a:pt x="2326385" y="137093"/>
                  <a:pt x="2341033" y="131234"/>
                </a:cubicBezTo>
                <a:cubicBezTo>
                  <a:pt x="2369941" y="119671"/>
                  <a:pt x="2403638" y="113883"/>
                  <a:pt x="2434166" y="110067"/>
                </a:cubicBezTo>
                <a:cubicBezTo>
                  <a:pt x="2451027" y="107959"/>
                  <a:pt x="2468033" y="107245"/>
                  <a:pt x="2484966" y="105834"/>
                </a:cubicBezTo>
                <a:cubicBezTo>
                  <a:pt x="2493433" y="104423"/>
                  <a:pt x="2501804" y="100989"/>
                  <a:pt x="2510366" y="101600"/>
                </a:cubicBezTo>
                <a:cubicBezTo>
                  <a:pt x="2521973" y="102429"/>
                  <a:pt x="2532895" y="107450"/>
                  <a:pt x="2544233" y="110067"/>
                </a:cubicBezTo>
                <a:cubicBezTo>
                  <a:pt x="2551244" y="111685"/>
                  <a:pt x="2558376" y="112739"/>
                  <a:pt x="2565400" y="114300"/>
                </a:cubicBezTo>
                <a:cubicBezTo>
                  <a:pt x="2619206" y="126257"/>
                  <a:pt x="2539659" y="110000"/>
                  <a:pt x="2603500" y="122767"/>
                </a:cubicBezTo>
                <a:cubicBezTo>
                  <a:pt x="2628467" y="121875"/>
                  <a:pt x="2730145" y="120121"/>
                  <a:pt x="2772833" y="114300"/>
                </a:cubicBezTo>
                <a:cubicBezTo>
                  <a:pt x="2787091" y="112356"/>
                  <a:pt x="2801055" y="108656"/>
                  <a:pt x="2815166" y="105834"/>
                </a:cubicBezTo>
                <a:cubicBezTo>
                  <a:pt x="2829277" y="100189"/>
                  <a:pt x="2843493" y="94798"/>
                  <a:pt x="2857500" y="88900"/>
                </a:cubicBezTo>
                <a:cubicBezTo>
                  <a:pt x="2870309" y="83507"/>
                  <a:pt x="2882347" y="76152"/>
                  <a:pt x="2895600" y="71967"/>
                </a:cubicBezTo>
                <a:cubicBezTo>
                  <a:pt x="2912826" y="66527"/>
                  <a:pt x="2947880" y="62079"/>
                  <a:pt x="2967566" y="59267"/>
                </a:cubicBezTo>
                <a:cubicBezTo>
                  <a:pt x="2974622" y="63500"/>
                  <a:pt x="2982098" y="67101"/>
                  <a:pt x="2988733" y="71967"/>
                </a:cubicBezTo>
                <a:cubicBezTo>
                  <a:pt x="3081311" y="139858"/>
                  <a:pt x="3003002" y="87126"/>
                  <a:pt x="3043766" y="114300"/>
                </a:cubicBezTo>
                <a:cubicBezTo>
                  <a:pt x="3080455" y="112889"/>
                  <a:pt x="3117259" y="113294"/>
                  <a:pt x="3153833" y="110067"/>
                </a:cubicBezTo>
                <a:cubicBezTo>
                  <a:pt x="3165424" y="109044"/>
                  <a:pt x="3176536" y="104883"/>
                  <a:pt x="3187700" y="101600"/>
                </a:cubicBezTo>
                <a:cubicBezTo>
                  <a:pt x="3205558" y="96348"/>
                  <a:pt x="3237930" y="85467"/>
                  <a:pt x="3255433" y="76200"/>
                </a:cubicBezTo>
                <a:cubicBezTo>
                  <a:pt x="3269977" y="68500"/>
                  <a:pt x="3283655" y="59267"/>
                  <a:pt x="3297766" y="50800"/>
                </a:cubicBezTo>
                <a:cubicBezTo>
                  <a:pt x="3320344" y="53622"/>
                  <a:pt x="3343148" y="55009"/>
                  <a:pt x="3365500" y="59267"/>
                </a:cubicBezTo>
                <a:cubicBezTo>
                  <a:pt x="3377346" y="61524"/>
                  <a:pt x="3409836" y="79589"/>
                  <a:pt x="3416300" y="84667"/>
                </a:cubicBezTo>
                <a:cubicBezTo>
                  <a:pt x="3427069" y="93128"/>
                  <a:pt x="3458417" y="132037"/>
                  <a:pt x="3475566" y="135467"/>
                </a:cubicBezTo>
                <a:cubicBezTo>
                  <a:pt x="3507421" y="141838"/>
                  <a:pt x="3540477" y="138289"/>
                  <a:pt x="3572933" y="139700"/>
                </a:cubicBezTo>
                <a:cubicBezTo>
                  <a:pt x="3623733" y="138289"/>
                  <a:pt x="3675395" y="144889"/>
                  <a:pt x="3725333" y="135467"/>
                </a:cubicBezTo>
                <a:cubicBezTo>
                  <a:pt x="3752006" y="130434"/>
                  <a:pt x="3773572" y="110549"/>
                  <a:pt x="3797300" y="97367"/>
                </a:cubicBezTo>
                <a:cubicBezTo>
                  <a:pt x="3857285" y="64042"/>
                  <a:pt x="3818599" y="78979"/>
                  <a:pt x="3865033" y="63500"/>
                </a:cubicBezTo>
                <a:cubicBezTo>
                  <a:pt x="3869692" y="60006"/>
                  <a:pt x="3891150" y="42334"/>
                  <a:pt x="3898900" y="42334"/>
                </a:cubicBezTo>
                <a:cubicBezTo>
                  <a:pt x="3913290" y="42334"/>
                  <a:pt x="3927122" y="47978"/>
                  <a:pt x="3941233" y="50800"/>
                </a:cubicBezTo>
                <a:cubicBezTo>
                  <a:pt x="3948289" y="55033"/>
                  <a:pt x="3955422" y="59139"/>
                  <a:pt x="3962400" y="63500"/>
                </a:cubicBezTo>
                <a:cubicBezTo>
                  <a:pt x="3966715" y="66197"/>
                  <a:pt x="3970021" y="71668"/>
                  <a:pt x="3975100" y="71967"/>
                </a:cubicBezTo>
                <a:cubicBezTo>
                  <a:pt x="3994871" y="73130"/>
                  <a:pt x="4014611" y="69145"/>
                  <a:pt x="4034366" y="67734"/>
                </a:cubicBezTo>
                <a:cubicBezTo>
                  <a:pt x="4048477" y="64912"/>
                  <a:pt x="4064205" y="66407"/>
                  <a:pt x="4076700" y="59267"/>
                </a:cubicBezTo>
                <a:cubicBezTo>
                  <a:pt x="4146178" y="19566"/>
                  <a:pt x="4077503" y="55261"/>
                  <a:pt x="4123266" y="38100"/>
                </a:cubicBezTo>
                <a:cubicBezTo>
                  <a:pt x="4140442" y="31659"/>
                  <a:pt x="4156427" y="21974"/>
                  <a:pt x="4174066" y="16934"/>
                </a:cubicBezTo>
                <a:cubicBezTo>
                  <a:pt x="4186353" y="13424"/>
                  <a:pt x="4199466" y="14111"/>
                  <a:pt x="4212166" y="12700"/>
                </a:cubicBezTo>
                <a:cubicBezTo>
                  <a:pt x="4223455" y="14111"/>
                  <a:pt x="4234909" y="14550"/>
                  <a:pt x="4246033" y="16934"/>
                </a:cubicBezTo>
                <a:cubicBezTo>
                  <a:pt x="4271736" y="22442"/>
                  <a:pt x="4267470" y="24911"/>
                  <a:pt x="4288366" y="33867"/>
                </a:cubicBezTo>
                <a:cubicBezTo>
                  <a:pt x="4292467" y="35625"/>
                  <a:pt x="4296833" y="36689"/>
                  <a:pt x="4301066" y="38100"/>
                </a:cubicBezTo>
                <a:cubicBezTo>
                  <a:pt x="4305299" y="40922"/>
                  <a:pt x="4308683" y="46355"/>
                  <a:pt x="4313766" y="46567"/>
                </a:cubicBezTo>
                <a:cubicBezTo>
                  <a:pt x="4343407" y="47802"/>
                  <a:pt x="4373319" y="46682"/>
                  <a:pt x="4402666" y="42334"/>
                </a:cubicBezTo>
                <a:cubicBezTo>
                  <a:pt x="4409344" y="41345"/>
                  <a:pt x="4454579" y="14141"/>
                  <a:pt x="4457700" y="12700"/>
                </a:cubicBezTo>
                <a:cubicBezTo>
                  <a:pt x="4469873" y="7082"/>
                  <a:pt x="4486663" y="3343"/>
                  <a:pt x="4500033" y="0"/>
                </a:cubicBezTo>
                <a:cubicBezTo>
                  <a:pt x="4519927" y="6632"/>
                  <a:pt x="4515858" y="4885"/>
                  <a:pt x="4542366" y="16934"/>
                </a:cubicBezTo>
                <a:cubicBezTo>
                  <a:pt x="4548111" y="19545"/>
                  <a:pt x="4553555" y="22789"/>
                  <a:pt x="4559300" y="25400"/>
                </a:cubicBezTo>
                <a:cubicBezTo>
                  <a:pt x="4589687" y="39212"/>
                  <a:pt x="4578670" y="38100"/>
                  <a:pt x="4597400" y="38100"/>
                </a:cubicBezTo>
              </a:path>
            </a:pathLst>
          </a:cu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2000"/>
          </a:p>
        </p:txBody>
      </p:sp>
      <p:sp>
        <p:nvSpPr>
          <p:cNvPr id="15" name="Textfeld 14">
            <a:extLst>
              <a:ext uri="{FF2B5EF4-FFF2-40B4-BE49-F238E27FC236}">
                <a16:creationId xmlns:a16="http://schemas.microsoft.com/office/drawing/2014/main" id="{E214C9C4-6D11-7197-23E3-23380EAB1514}"/>
              </a:ext>
            </a:extLst>
          </p:cNvPr>
          <p:cNvSpPr txBox="1"/>
          <p:nvPr/>
        </p:nvSpPr>
        <p:spPr>
          <a:xfrm rot="21415153">
            <a:off x="1081104" y="3841707"/>
            <a:ext cx="7049395" cy="400110"/>
          </a:xfrm>
          <a:prstGeom prst="rect">
            <a:avLst/>
          </a:prstGeom>
          <a:noFill/>
        </p:spPr>
        <p:txBody>
          <a:bodyPr wrap="square" rtlCol="0">
            <a:spAutoFit/>
          </a:bodyPr>
          <a:lstStyle/>
          <a:p>
            <a:r>
              <a:rPr lang="de-DE" sz="2000" dirty="0"/>
              <a:t>- KONTINUITÄT  - TRANSPARENZ  - RESONANZRÄUME</a:t>
            </a:r>
          </a:p>
        </p:txBody>
      </p:sp>
      <p:sp>
        <p:nvSpPr>
          <p:cNvPr id="16" name="Textfeld 15">
            <a:extLst>
              <a:ext uri="{FF2B5EF4-FFF2-40B4-BE49-F238E27FC236}">
                <a16:creationId xmlns:a16="http://schemas.microsoft.com/office/drawing/2014/main" id="{A60B8994-8D75-B69B-6D4C-39729E9B1019}"/>
              </a:ext>
            </a:extLst>
          </p:cNvPr>
          <p:cNvSpPr txBox="1"/>
          <p:nvPr/>
        </p:nvSpPr>
        <p:spPr>
          <a:xfrm rot="21415153">
            <a:off x="1081928" y="4307693"/>
            <a:ext cx="5435712" cy="400110"/>
          </a:xfrm>
          <a:prstGeom prst="rect">
            <a:avLst/>
          </a:prstGeom>
          <a:noFill/>
        </p:spPr>
        <p:txBody>
          <a:bodyPr wrap="square" rtlCol="0">
            <a:spAutoFit/>
          </a:bodyPr>
          <a:lstStyle/>
          <a:p>
            <a:r>
              <a:rPr lang="de-DE" sz="2000" dirty="0"/>
              <a:t>- PERFORMANCE</a:t>
            </a:r>
          </a:p>
        </p:txBody>
      </p:sp>
      <p:grpSp>
        <p:nvGrpSpPr>
          <p:cNvPr id="46" name="Gruppieren 45">
            <a:extLst>
              <a:ext uri="{FF2B5EF4-FFF2-40B4-BE49-F238E27FC236}">
                <a16:creationId xmlns:a16="http://schemas.microsoft.com/office/drawing/2014/main" id="{96E91C51-BF6F-E129-DD93-1CFD5253FCFB}"/>
              </a:ext>
            </a:extLst>
          </p:cNvPr>
          <p:cNvGrpSpPr/>
          <p:nvPr/>
        </p:nvGrpSpPr>
        <p:grpSpPr>
          <a:xfrm>
            <a:off x="4262967" y="4286088"/>
            <a:ext cx="3708399" cy="2414287"/>
            <a:chOff x="3471333" y="4133736"/>
            <a:chExt cx="2730342" cy="1907231"/>
          </a:xfrm>
        </p:grpSpPr>
        <p:sp>
          <p:nvSpPr>
            <p:cNvPr id="17" name="Rechteck 16">
              <a:extLst>
                <a:ext uri="{FF2B5EF4-FFF2-40B4-BE49-F238E27FC236}">
                  <a16:creationId xmlns:a16="http://schemas.microsoft.com/office/drawing/2014/main" id="{85067D37-01D3-2B63-2063-A4A4CA7B2107}"/>
                </a:ext>
              </a:extLst>
            </p:cNvPr>
            <p:cNvSpPr/>
            <p:nvPr/>
          </p:nvSpPr>
          <p:spPr>
            <a:xfrm>
              <a:off x="3471333" y="4572000"/>
              <a:ext cx="2408767" cy="1468967"/>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Textfeld 17">
              <a:extLst>
                <a:ext uri="{FF2B5EF4-FFF2-40B4-BE49-F238E27FC236}">
                  <a16:creationId xmlns:a16="http://schemas.microsoft.com/office/drawing/2014/main" id="{7409BFBE-A5A1-53CD-CCC1-E05A8EF0F041}"/>
                </a:ext>
              </a:extLst>
            </p:cNvPr>
            <p:cNvSpPr txBox="1"/>
            <p:nvPr/>
          </p:nvSpPr>
          <p:spPr>
            <a:xfrm>
              <a:off x="3792908" y="4133736"/>
              <a:ext cx="2408767" cy="413332"/>
            </a:xfrm>
            <a:prstGeom prst="rect">
              <a:avLst/>
            </a:prstGeom>
            <a:noFill/>
          </p:spPr>
          <p:txBody>
            <a:bodyPr wrap="square" rtlCol="0">
              <a:spAutoFit/>
            </a:bodyPr>
            <a:lstStyle/>
            <a:p>
              <a:r>
                <a:rPr lang="de-DE" sz="1400" dirty="0"/>
                <a:t>SOZ. PÄDAGOSICHE AGENDA ALS RESONANZRAUM</a:t>
              </a:r>
            </a:p>
          </p:txBody>
        </p:sp>
        <p:sp>
          <p:nvSpPr>
            <p:cNvPr id="20" name="Freihandform: Form 19">
              <a:extLst>
                <a:ext uri="{FF2B5EF4-FFF2-40B4-BE49-F238E27FC236}">
                  <a16:creationId xmlns:a16="http://schemas.microsoft.com/office/drawing/2014/main" id="{C9A67D79-F8C6-C7F3-C213-AA62CC0AECD4}"/>
                </a:ext>
              </a:extLst>
            </p:cNvPr>
            <p:cNvSpPr/>
            <p:nvPr/>
          </p:nvSpPr>
          <p:spPr>
            <a:xfrm>
              <a:off x="3778125" y="4846638"/>
              <a:ext cx="945332" cy="1022588"/>
            </a:xfrm>
            <a:custGeom>
              <a:avLst/>
              <a:gdLst>
                <a:gd name="connsiteX0" fmla="*/ 514475 w 945332"/>
                <a:gd name="connsiteY0" fmla="*/ 111125 h 1022588"/>
                <a:gd name="connsiteX1" fmla="*/ 538288 w 945332"/>
                <a:gd name="connsiteY1" fmla="*/ 120650 h 1022588"/>
                <a:gd name="connsiteX2" fmla="*/ 536700 w 945332"/>
                <a:gd name="connsiteY2" fmla="*/ 139700 h 1022588"/>
                <a:gd name="connsiteX3" fmla="*/ 527175 w 945332"/>
                <a:gd name="connsiteY3" fmla="*/ 146050 h 1022588"/>
                <a:gd name="connsiteX4" fmla="*/ 519238 w 945332"/>
                <a:gd name="connsiteY4" fmla="*/ 147637 h 1022588"/>
                <a:gd name="connsiteX5" fmla="*/ 508125 w 945332"/>
                <a:gd name="connsiteY5" fmla="*/ 150812 h 1022588"/>
                <a:gd name="connsiteX6" fmla="*/ 490663 w 945332"/>
                <a:gd name="connsiteY6" fmla="*/ 146050 h 1022588"/>
                <a:gd name="connsiteX7" fmla="*/ 485900 w 945332"/>
                <a:gd name="connsiteY7" fmla="*/ 136525 h 1022588"/>
                <a:gd name="connsiteX8" fmla="*/ 493838 w 945332"/>
                <a:gd name="connsiteY8" fmla="*/ 104775 h 1022588"/>
                <a:gd name="connsiteX9" fmla="*/ 498600 w 945332"/>
                <a:gd name="connsiteY9" fmla="*/ 96837 h 1022588"/>
                <a:gd name="connsiteX10" fmla="*/ 525588 w 945332"/>
                <a:gd name="connsiteY10" fmla="*/ 73025 h 1022588"/>
                <a:gd name="connsiteX11" fmla="*/ 535113 w 945332"/>
                <a:gd name="connsiteY11" fmla="*/ 66675 h 1022588"/>
                <a:gd name="connsiteX12" fmla="*/ 570038 w 945332"/>
                <a:gd name="connsiteY12" fmla="*/ 47625 h 1022588"/>
                <a:gd name="connsiteX13" fmla="*/ 597025 w 945332"/>
                <a:gd name="connsiteY13" fmla="*/ 30162 h 1022588"/>
                <a:gd name="connsiteX14" fmla="*/ 633538 w 945332"/>
                <a:gd name="connsiteY14" fmla="*/ 19050 h 1022588"/>
                <a:gd name="connsiteX15" fmla="*/ 668463 w 945332"/>
                <a:gd name="connsiteY15" fmla="*/ 6350 h 1022588"/>
                <a:gd name="connsiteX16" fmla="*/ 682750 w 945332"/>
                <a:gd name="connsiteY16" fmla="*/ 1587 h 1022588"/>
                <a:gd name="connsiteX17" fmla="*/ 698625 w 945332"/>
                <a:gd name="connsiteY17" fmla="*/ 0 h 1022588"/>
                <a:gd name="connsiteX18" fmla="*/ 743075 w 945332"/>
                <a:gd name="connsiteY18" fmla="*/ 1587 h 1022588"/>
                <a:gd name="connsiteX19" fmla="*/ 768475 w 945332"/>
                <a:gd name="connsiteY19" fmla="*/ 7937 h 1022588"/>
                <a:gd name="connsiteX20" fmla="*/ 782763 w 945332"/>
                <a:gd name="connsiteY20" fmla="*/ 17462 h 1022588"/>
                <a:gd name="connsiteX21" fmla="*/ 798638 w 945332"/>
                <a:gd name="connsiteY21" fmla="*/ 30162 h 1022588"/>
                <a:gd name="connsiteX22" fmla="*/ 816100 w 945332"/>
                <a:gd name="connsiteY22" fmla="*/ 53975 h 1022588"/>
                <a:gd name="connsiteX23" fmla="*/ 820863 w 945332"/>
                <a:gd name="connsiteY23" fmla="*/ 63500 h 1022588"/>
                <a:gd name="connsiteX24" fmla="*/ 824038 w 945332"/>
                <a:gd name="connsiteY24" fmla="*/ 73025 h 1022588"/>
                <a:gd name="connsiteX25" fmla="*/ 828800 w 945332"/>
                <a:gd name="connsiteY25" fmla="*/ 79375 h 1022588"/>
                <a:gd name="connsiteX26" fmla="*/ 831975 w 945332"/>
                <a:gd name="connsiteY26" fmla="*/ 88900 h 1022588"/>
                <a:gd name="connsiteX27" fmla="*/ 831975 w 945332"/>
                <a:gd name="connsiteY27" fmla="*/ 152400 h 1022588"/>
                <a:gd name="connsiteX28" fmla="*/ 828800 w 945332"/>
                <a:gd name="connsiteY28" fmla="*/ 157162 h 1022588"/>
                <a:gd name="connsiteX29" fmla="*/ 817688 w 945332"/>
                <a:gd name="connsiteY29" fmla="*/ 169862 h 1022588"/>
                <a:gd name="connsiteX30" fmla="*/ 806575 w 945332"/>
                <a:gd name="connsiteY30" fmla="*/ 177800 h 1022588"/>
                <a:gd name="connsiteX31" fmla="*/ 765300 w 945332"/>
                <a:gd name="connsiteY31" fmla="*/ 168275 h 1022588"/>
                <a:gd name="connsiteX32" fmla="*/ 758950 w 945332"/>
                <a:gd name="connsiteY32" fmla="*/ 160337 h 1022588"/>
                <a:gd name="connsiteX33" fmla="*/ 760538 w 945332"/>
                <a:gd name="connsiteY33" fmla="*/ 147637 h 1022588"/>
                <a:gd name="connsiteX34" fmla="*/ 771650 w 945332"/>
                <a:gd name="connsiteY34" fmla="*/ 138112 h 1022588"/>
                <a:gd name="connsiteX35" fmla="*/ 784350 w 945332"/>
                <a:gd name="connsiteY35" fmla="*/ 130175 h 1022588"/>
                <a:gd name="connsiteX36" fmla="*/ 798638 w 945332"/>
                <a:gd name="connsiteY36" fmla="*/ 127000 h 1022588"/>
                <a:gd name="connsiteX37" fmla="*/ 849438 w 945332"/>
                <a:gd name="connsiteY37" fmla="*/ 128587 h 1022588"/>
                <a:gd name="connsiteX38" fmla="*/ 860550 w 945332"/>
                <a:gd name="connsiteY38" fmla="*/ 136525 h 1022588"/>
                <a:gd name="connsiteX39" fmla="*/ 889125 w 945332"/>
                <a:gd name="connsiteY39" fmla="*/ 158750 h 1022588"/>
                <a:gd name="connsiteX40" fmla="*/ 898650 w 945332"/>
                <a:gd name="connsiteY40" fmla="*/ 166687 h 1022588"/>
                <a:gd name="connsiteX41" fmla="*/ 905000 w 945332"/>
                <a:gd name="connsiteY41" fmla="*/ 177800 h 1022588"/>
                <a:gd name="connsiteX42" fmla="*/ 912938 w 945332"/>
                <a:gd name="connsiteY42" fmla="*/ 185737 h 1022588"/>
                <a:gd name="connsiteX43" fmla="*/ 925638 w 945332"/>
                <a:gd name="connsiteY43" fmla="*/ 201612 h 1022588"/>
                <a:gd name="connsiteX44" fmla="*/ 928813 w 945332"/>
                <a:gd name="connsiteY44" fmla="*/ 212725 h 1022588"/>
                <a:gd name="connsiteX45" fmla="*/ 931988 w 945332"/>
                <a:gd name="connsiteY45" fmla="*/ 242887 h 1022588"/>
                <a:gd name="connsiteX46" fmla="*/ 928813 w 945332"/>
                <a:gd name="connsiteY46" fmla="*/ 293687 h 1022588"/>
                <a:gd name="connsiteX47" fmla="*/ 927225 w 945332"/>
                <a:gd name="connsiteY47" fmla="*/ 306387 h 1022588"/>
                <a:gd name="connsiteX48" fmla="*/ 924050 w 945332"/>
                <a:gd name="connsiteY48" fmla="*/ 315912 h 1022588"/>
                <a:gd name="connsiteX49" fmla="*/ 919288 w 945332"/>
                <a:gd name="connsiteY49" fmla="*/ 330200 h 1022588"/>
                <a:gd name="connsiteX50" fmla="*/ 906588 w 945332"/>
                <a:gd name="connsiteY50" fmla="*/ 349250 h 1022588"/>
                <a:gd name="connsiteX51" fmla="*/ 887538 w 945332"/>
                <a:gd name="connsiteY51" fmla="*/ 371475 h 1022588"/>
                <a:gd name="connsiteX52" fmla="*/ 876425 w 945332"/>
                <a:gd name="connsiteY52" fmla="*/ 374650 h 1022588"/>
                <a:gd name="connsiteX53" fmla="*/ 863725 w 945332"/>
                <a:gd name="connsiteY53" fmla="*/ 373062 h 1022588"/>
                <a:gd name="connsiteX54" fmla="*/ 862138 w 945332"/>
                <a:gd name="connsiteY54" fmla="*/ 365125 h 1022588"/>
                <a:gd name="connsiteX55" fmla="*/ 860550 w 945332"/>
                <a:gd name="connsiteY55" fmla="*/ 358775 h 1022588"/>
                <a:gd name="connsiteX56" fmla="*/ 865313 w 945332"/>
                <a:gd name="connsiteY56" fmla="*/ 338137 h 1022588"/>
                <a:gd name="connsiteX57" fmla="*/ 870075 w 945332"/>
                <a:gd name="connsiteY57" fmla="*/ 333375 h 1022588"/>
                <a:gd name="connsiteX58" fmla="*/ 889125 w 945332"/>
                <a:gd name="connsiteY58" fmla="*/ 330200 h 1022588"/>
                <a:gd name="connsiteX59" fmla="*/ 908175 w 945332"/>
                <a:gd name="connsiteY59" fmla="*/ 333375 h 1022588"/>
                <a:gd name="connsiteX60" fmla="*/ 936750 w 945332"/>
                <a:gd name="connsiteY60" fmla="*/ 358775 h 1022588"/>
                <a:gd name="connsiteX61" fmla="*/ 944688 w 945332"/>
                <a:gd name="connsiteY61" fmla="*/ 387350 h 1022588"/>
                <a:gd name="connsiteX62" fmla="*/ 941513 w 945332"/>
                <a:gd name="connsiteY62" fmla="*/ 436562 h 1022588"/>
                <a:gd name="connsiteX63" fmla="*/ 939925 w 945332"/>
                <a:gd name="connsiteY63" fmla="*/ 450850 h 1022588"/>
                <a:gd name="connsiteX64" fmla="*/ 938338 w 945332"/>
                <a:gd name="connsiteY64" fmla="*/ 471487 h 1022588"/>
                <a:gd name="connsiteX65" fmla="*/ 935163 w 945332"/>
                <a:gd name="connsiteY65" fmla="*/ 482600 h 1022588"/>
                <a:gd name="connsiteX66" fmla="*/ 931988 w 945332"/>
                <a:gd name="connsiteY66" fmla="*/ 487362 h 1022588"/>
                <a:gd name="connsiteX67" fmla="*/ 925638 w 945332"/>
                <a:gd name="connsiteY67" fmla="*/ 498475 h 1022588"/>
                <a:gd name="connsiteX68" fmla="*/ 917700 w 945332"/>
                <a:gd name="connsiteY68" fmla="*/ 514350 h 1022588"/>
                <a:gd name="connsiteX69" fmla="*/ 908175 w 945332"/>
                <a:gd name="connsiteY69" fmla="*/ 530225 h 1022588"/>
                <a:gd name="connsiteX70" fmla="*/ 887538 w 945332"/>
                <a:gd name="connsiteY70" fmla="*/ 544512 h 1022588"/>
                <a:gd name="connsiteX71" fmla="*/ 882775 w 945332"/>
                <a:gd name="connsiteY71" fmla="*/ 547687 h 1022588"/>
                <a:gd name="connsiteX72" fmla="*/ 846263 w 945332"/>
                <a:gd name="connsiteY72" fmla="*/ 542925 h 1022588"/>
                <a:gd name="connsiteX73" fmla="*/ 843088 w 945332"/>
                <a:gd name="connsiteY73" fmla="*/ 536575 h 1022588"/>
                <a:gd name="connsiteX74" fmla="*/ 876425 w 945332"/>
                <a:gd name="connsiteY74" fmla="*/ 530225 h 1022588"/>
                <a:gd name="connsiteX75" fmla="*/ 882775 w 945332"/>
                <a:gd name="connsiteY75" fmla="*/ 542925 h 1022588"/>
                <a:gd name="connsiteX76" fmla="*/ 890713 w 945332"/>
                <a:gd name="connsiteY76" fmla="*/ 549275 h 1022588"/>
                <a:gd name="connsiteX77" fmla="*/ 897063 w 945332"/>
                <a:gd name="connsiteY77" fmla="*/ 565150 h 1022588"/>
                <a:gd name="connsiteX78" fmla="*/ 903413 w 945332"/>
                <a:gd name="connsiteY78" fmla="*/ 579437 h 1022588"/>
                <a:gd name="connsiteX79" fmla="*/ 905000 w 945332"/>
                <a:gd name="connsiteY79" fmla="*/ 595312 h 1022588"/>
                <a:gd name="connsiteX80" fmla="*/ 908175 w 945332"/>
                <a:gd name="connsiteY80" fmla="*/ 608012 h 1022588"/>
                <a:gd name="connsiteX81" fmla="*/ 909763 w 945332"/>
                <a:gd name="connsiteY81" fmla="*/ 623887 h 1022588"/>
                <a:gd name="connsiteX82" fmla="*/ 900238 w 945332"/>
                <a:gd name="connsiteY82" fmla="*/ 657225 h 1022588"/>
                <a:gd name="connsiteX83" fmla="*/ 893888 w 945332"/>
                <a:gd name="connsiteY83" fmla="*/ 665162 h 1022588"/>
                <a:gd name="connsiteX84" fmla="*/ 889125 w 945332"/>
                <a:gd name="connsiteY84" fmla="*/ 676275 h 1022588"/>
                <a:gd name="connsiteX85" fmla="*/ 885950 w 945332"/>
                <a:gd name="connsiteY85" fmla="*/ 681037 h 1022588"/>
                <a:gd name="connsiteX86" fmla="*/ 881188 w 945332"/>
                <a:gd name="connsiteY86" fmla="*/ 688975 h 1022588"/>
                <a:gd name="connsiteX87" fmla="*/ 876425 w 945332"/>
                <a:gd name="connsiteY87" fmla="*/ 698500 h 1022588"/>
                <a:gd name="connsiteX88" fmla="*/ 855788 w 945332"/>
                <a:gd name="connsiteY88" fmla="*/ 715962 h 1022588"/>
                <a:gd name="connsiteX89" fmla="*/ 835150 w 945332"/>
                <a:gd name="connsiteY89" fmla="*/ 717550 h 1022588"/>
                <a:gd name="connsiteX90" fmla="*/ 816100 w 945332"/>
                <a:gd name="connsiteY90" fmla="*/ 722312 h 1022588"/>
                <a:gd name="connsiteX91" fmla="*/ 797050 w 945332"/>
                <a:gd name="connsiteY91" fmla="*/ 725487 h 1022588"/>
                <a:gd name="connsiteX92" fmla="*/ 782763 w 945332"/>
                <a:gd name="connsiteY92" fmla="*/ 719137 h 1022588"/>
                <a:gd name="connsiteX93" fmla="*/ 774825 w 945332"/>
                <a:gd name="connsiteY93" fmla="*/ 703262 h 1022588"/>
                <a:gd name="connsiteX94" fmla="*/ 776413 w 945332"/>
                <a:gd name="connsiteY94" fmla="*/ 696912 h 1022588"/>
                <a:gd name="connsiteX95" fmla="*/ 795463 w 945332"/>
                <a:gd name="connsiteY95" fmla="*/ 688975 h 1022588"/>
                <a:gd name="connsiteX96" fmla="*/ 801813 w 945332"/>
                <a:gd name="connsiteY96" fmla="*/ 685800 h 1022588"/>
                <a:gd name="connsiteX97" fmla="*/ 825625 w 945332"/>
                <a:gd name="connsiteY97" fmla="*/ 692150 h 1022588"/>
                <a:gd name="connsiteX98" fmla="*/ 839913 w 945332"/>
                <a:gd name="connsiteY98" fmla="*/ 706437 h 1022588"/>
                <a:gd name="connsiteX99" fmla="*/ 847850 w 945332"/>
                <a:gd name="connsiteY99" fmla="*/ 720725 h 1022588"/>
                <a:gd name="connsiteX100" fmla="*/ 849438 w 945332"/>
                <a:gd name="connsiteY100" fmla="*/ 727075 h 1022588"/>
                <a:gd name="connsiteX101" fmla="*/ 846263 w 945332"/>
                <a:gd name="connsiteY101" fmla="*/ 793750 h 1022588"/>
                <a:gd name="connsiteX102" fmla="*/ 839913 w 945332"/>
                <a:gd name="connsiteY102" fmla="*/ 812800 h 1022588"/>
                <a:gd name="connsiteX103" fmla="*/ 831975 w 945332"/>
                <a:gd name="connsiteY103" fmla="*/ 828675 h 1022588"/>
                <a:gd name="connsiteX104" fmla="*/ 808163 w 945332"/>
                <a:gd name="connsiteY104" fmla="*/ 868362 h 1022588"/>
                <a:gd name="connsiteX105" fmla="*/ 787525 w 945332"/>
                <a:gd name="connsiteY105" fmla="*/ 893762 h 1022588"/>
                <a:gd name="connsiteX106" fmla="*/ 770063 w 945332"/>
                <a:gd name="connsiteY106" fmla="*/ 911225 h 1022588"/>
                <a:gd name="connsiteX107" fmla="*/ 757363 w 945332"/>
                <a:gd name="connsiteY107" fmla="*/ 917575 h 1022588"/>
                <a:gd name="connsiteX108" fmla="*/ 752600 w 945332"/>
                <a:gd name="connsiteY108" fmla="*/ 920750 h 1022588"/>
                <a:gd name="connsiteX109" fmla="*/ 733550 w 945332"/>
                <a:gd name="connsiteY109" fmla="*/ 927100 h 1022588"/>
                <a:gd name="connsiteX110" fmla="*/ 725613 w 945332"/>
                <a:gd name="connsiteY110" fmla="*/ 931862 h 1022588"/>
                <a:gd name="connsiteX111" fmla="*/ 690688 w 945332"/>
                <a:gd name="connsiteY111" fmla="*/ 944562 h 1022588"/>
                <a:gd name="connsiteX112" fmla="*/ 673225 w 945332"/>
                <a:gd name="connsiteY112" fmla="*/ 950912 h 1022588"/>
                <a:gd name="connsiteX113" fmla="*/ 631950 w 945332"/>
                <a:gd name="connsiteY113" fmla="*/ 962025 h 1022588"/>
                <a:gd name="connsiteX114" fmla="*/ 592263 w 945332"/>
                <a:gd name="connsiteY114" fmla="*/ 954087 h 1022588"/>
                <a:gd name="connsiteX115" fmla="*/ 570038 w 945332"/>
                <a:gd name="connsiteY115" fmla="*/ 920750 h 1022588"/>
                <a:gd name="connsiteX116" fmla="*/ 554163 w 945332"/>
                <a:gd name="connsiteY116" fmla="*/ 896937 h 1022588"/>
                <a:gd name="connsiteX117" fmla="*/ 538288 w 945332"/>
                <a:gd name="connsiteY117" fmla="*/ 857250 h 1022588"/>
                <a:gd name="connsiteX118" fmla="*/ 546225 w 945332"/>
                <a:gd name="connsiteY118" fmla="*/ 835025 h 1022588"/>
                <a:gd name="connsiteX119" fmla="*/ 568450 w 945332"/>
                <a:gd name="connsiteY119" fmla="*/ 828675 h 1022588"/>
                <a:gd name="connsiteX120" fmla="*/ 598613 w 945332"/>
                <a:gd name="connsiteY120" fmla="*/ 836612 h 1022588"/>
                <a:gd name="connsiteX121" fmla="*/ 601788 w 945332"/>
                <a:gd name="connsiteY121" fmla="*/ 846137 h 1022588"/>
                <a:gd name="connsiteX122" fmla="*/ 608138 w 945332"/>
                <a:gd name="connsiteY122" fmla="*/ 889000 h 1022588"/>
                <a:gd name="connsiteX123" fmla="*/ 601788 w 945332"/>
                <a:gd name="connsiteY123" fmla="*/ 936625 h 1022588"/>
                <a:gd name="connsiteX124" fmla="*/ 590675 w 945332"/>
                <a:gd name="connsiteY124" fmla="*/ 955675 h 1022588"/>
                <a:gd name="connsiteX125" fmla="*/ 568450 w 945332"/>
                <a:gd name="connsiteY125" fmla="*/ 977900 h 1022588"/>
                <a:gd name="connsiteX126" fmla="*/ 558925 w 945332"/>
                <a:gd name="connsiteY126" fmla="*/ 981075 h 1022588"/>
                <a:gd name="connsiteX127" fmla="*/ 541463 w 945332"/>
                <a:gd name="connsiteY127" fmla="*/ 992187 h 1022588"/>
                <a:gd name="connsiteX128" fmla="*/ 514475 w 945332"/>
                <a:gd name="connsiteY128" fmla="*/ 1003300 h 1022588"/>
                <a:gd name="connsiteX129" fmla="*/ 503363 w 945332"/>
                <a:gd name="connsiteY129" fmla="*/ 1004887 h 1022588"/>
                <a:gd name="connsiteX130" fmla="*/ 482725 w 945332"/>
                <a:gd name="connsiteY130" fmla="*/ 1012825 h 1022588"/>
                <a:gd name="connsiteX131" fmla="*/ 465263 w 945332"/>
                <a:gd name="connsiteY131" fmla="*/ 1014412 h 1022588"/>
                <a:gd name="connsiteX132" fmla="*/ 449388 w 945332"/>
                <a:gd name="connsiteY132" fmla="*/ 1017587 h 1022588"/>
                <a:gd name="connsiteX133" fmla="*/ 428750 w 945332"/>
                <a:gd name="connsiteY133" fmla="*/ 1019175 h 1022588"/>
                <a:gd name="connsiteX134" fmla="*/ 414463 w 945332"/>
                <a:gd name="connsiteY134" fmla="*/ 1020762 h 1022588"/>
                <a:gd name="connsiteX135" fmla="*/ 397000 w 945332"/>
                <a:gd name="connsiteY135" fmla="*/ 1022350 h 1022588"/>
                <a:gd name="connsiteX136" fmla="*/ 323975 w 945332"/>
                <a:gd name="connsiteY136" fmla="*/ 1019175 h 1022588"/>
                <a:gd name="connsiteX137" fmla="*/ 289050 w 945332"/>
                <a:gd name="connsiteY137" fmla="*/ 995362 h 1022588"/>
                <a:gd name="connsiteX138" fmla="*/ 252538 w 945332"/>
                <a:gd name="connsiteY138" fmla="*/ 962025 h 1022588"/>
                <a:gd name="connsiteX139" fmla="*/ 235075 w 945332"/>
                <a:gd name="connsiteY139" fmla="*/ 936625 h 1022588"/>
                <a:gd name="connsiteX140" fmla="*/ 225550 w 945332"/>
                <a:gd name="connsiteY140" fmla="*/ 887412 h 1022588"/>
                <a:gd name="connsiteX141" fmla="*/ 227138 w 945332"/>
                <a:gd name="connsiteY141" fmla="*/ 863600 h 1022588"/>
                <a:gd name="connsiteX142" fmla="*/ 262063 w 945332"/>
                <a:gd name="connsiteY142" fmla="*/ 854075 h 1022588"/>
                <a:gd name="connsiteX143" fmla="*/ 282700 w 945332"/>
                <a:gd name="connsiteY143" fmla="*/ 855662 h 1022588"/>
                <a:gd name="connsiteX144" fmla="*/ 287463 w 945332"/>
                <a:gd name="connsiteY144" fmla="*/ 858837 h 1022588"/>
                <a:gd name="connsiteX145" fmla="*/ 290638 w 945332"/>
                <a:gd name="connsiteY145" fmla="*/ 871537 h 1022588"/>
                <a:gd name="connsiteX146" fmla="*/ 292225 w 945332"/>
                <a:gd name="connsiteY146" fmla="*/ 885825 h 1022588"/>
                <a:gd name="connsiteX147" fmla="*/ 290638 w 945332"/>
                <a:gd name="connsiteY147" fmla="*/ 911225 h 1022588"/>
                <a:gd name="connsiteX148" fmla="*/ 284288 w 945332"/>
                <a:gd name="connsiteY148" fmla="*/ 919162 h 1022588"/>
                <a:gd name="connsiteX149" fmla="*/ 273175 w 945332"/>
                <a:gd name="connsiteY149" fmla="*/ 923925 h 1022588"/>
                <a:gd name="connsiteX150" fmla="*/ 262063 w 945332"/>
                <a:gd name="connsiteY150" fmla="*/ 925512 h 1022588"/>
                <a:gd name="connsiteX151" fmla="*/ 244600 w 945332"/>
                <a:gd name="connsiteY151" fmla="*/ 928687 h 1022588"/>
                <a:gd name="connsiteX152" fmla="*/ 190625 w 945332"/>
                <a:gd name="connsiteY152" fmla="*/ 922337 h 1022588"/>
                <a:gd name="connsiteX153" fmla="*/ 150938 w 945332"/>
                <a:gd name="connsiteY153" fmla="*/ 908050 h 1022588"/>
                <a:gd name="connsiteX154" fmla="*/ 127125 w 945332"/>
                <a:gd name="connsiteY154" fmla="*/ 896937 h 1022588"/>
                <a:gd name="connsiteX155" fmla="*/ 120775 w 945332"/>
                <a:gd name="connsiteY155" fmla="*/ 890587 h 1022588"/>
                <a:gd name="connsiteX156" fmla="*/ 106488 w 945332"/>
                <a:gd name="connsiteY156" fmla="*/ 879475 h 1022588"/>
                <a:gd name="connsiteX157" fmla="*/ 92200 w 945332"/>
                <a:gd name="connsiteY157" fmla="*/ 868362 h 1022588"/>
                <a:gd name="connsiteX158" fmla="*/ 81088 w 945332"/>
                <a:gd name="connsiteY158" fmla="*/ 820737 h 1022588"/>
                <a:gd name="connsiteX159" fmla="*/ 76325 w 945332"/>
                <a:gd name="connsiteY159" fmla="*/ 809625 h 1022588"/>
                <a:gd name="connsiteX160" fmla="*/ 73150 w 945332"/>
                <a:gd name="connsiteY160" fmla="*/ 800100 h 1022588"/>
                <a:gd name="connsiteX161" fmla="*/ 66800 w 945332"/>
                <a:gd name="connsiteY161" fmla="*/ 788987 h 1022588"/>
                <a:gd name="connsiteX162" fmla="*/ 63625 w 945332"/>
                <a:gd name="connsiteY162" fmla="*/ 774700 h 1022588"/>
                <a:gd name="connsiteX163" fmla="*/ 71563 w 945332"/>
                <a:gd name="connsiteY163" fmla="*/ 712787 h 1022588"/>
                <a:gd name="connsiteX164" fmla="*/ 74738 w 945332"/>
                <a:gd name="connsiteY164" fmla="*/ 687387 h 1022588"/>
                <a:gd name="connsiteX165" fmla="*/ 96963 w 945332"/>
                <a:gd name="connsiteY165" fmla="*/ 671512 h 1022588"/>
                <a:gd name="connsiteX166" fmla="*/ 128713 w 945332"/>
                <a:gd name="connsiteY166" fmla="*/ 677862 h 1022588"/>
                <a:gd name="connsiteX167" fmla="*/ 131888 w 945332"/>
                <a:gd name="connsiteY167" fmla="*/ 682625 h 1022588"/>
                <a:gd name="connsiteX168" fmla="*/ 130300 w 945332"/>
                <a:gd name="connsiteY168" fmla="*/ 709612 h 1022588"/>
                <a:gd name="connsiteX169" fmla="*/ 112838 w 945332"/>
                <a:gd name="connsiteY169" fmla="*/ 723900 h 1022588"/>
                <a:gd name="connsiteX170" fmla="*/ 49338 w 945332"/>
                <a:gd name="connsiteY170" fmla="*/ 714375 h 1022588"/>
                <a:gd name="connsiteX171" fmla="*/ 39813 w 945332"/>
                <a:gd name="connsiteY171" fmla="*/ 701675 h 1022588"/>
                <a:gd name="connsiteX172" fmla="*/ 28700 w 945332"/>
                <a:gd name="connsiteY172" fmla="*/ 666750 h 1022588"/>
                <a:gd name="connsiteX173" fmla="*/ 14413 w 945332"/>
                <a:gd name="connsiteY173" fmla="*/ 646112 h 1022588"/>
                <a:gd name="connsiteX174" fmla="*/ 9650 w 945332"/>
                <a:gd name="connsiteY174" fmla="*/ 638175 h 1022588"/>
                <a:gd name="connsiteX175" fmla="*/ 6475 w 945332"/>
                <a:gd name="connsiteY175" fmla="*/ 606425 h 1022588"/>
                <a:gd name="connsiteX176" fmla="*/ 3300 w 945332"/>
                <a:gd name="connsiteY176" fmla="*/ 588962 h 1022588"/>
                <a:gd name="connsiteX177" fmla="*/ 1713 w 945332"/>
                <a:gd name="connsiteY177" fmla="*/ 571500 h 1022588"/>
                <a:gd name="connsiteX178" fmla="*/ 125 w 945332"/>
                <a:gd name="connsiteY178" fmla="*/ 558800 h 1022588"/>
                <a:gd name="connsiteX179" fmla="*/ 16000 w 945332"/>
                <a:gd name="connsiteY179" fmla="*/ 511175 h 1022588"/>
                <a:gd name="connsiteX180" fmla="*/ 20763 w 945332"/>
                <a:gd name="connsiteY180" fmla="*/ 503237 h 1022588"/>
                <a:gd name="connsiteX181" fmla="*/ 23938 w 945332"/>
                <a:gd name="connsiteY181" fmla="*/ 498475 h 1022588"/>
                <a:gd name="connsiteX182" fmla="*/ 41400 w 945332"/>
                <a:gd name="connsiteY182" fmla="*/ 488950 h 1022588"/>
                <a:gd name="connsiteX183" fmla="*/ 66800 w 945332"/>
                <a:gd name="connsiteY183" fmla="*/ 496887 h 1022588"/>
                <a:gd name="connsiteX184" fmla="*/ 85850 w 945332"/>
                <a:gd name="connsiteY184" fmla="*/ 512762 h 1022588"/>
                <a:gd name="connsiteX185" fmla="*/ 90613 w 945332"/>
                <a:gd name="connsiteY185" fmla="*/ 534987 h 1022588"/>
                <a:gd name="connsiteX186" fmla="*/ 85850 w 945332"/>
                <a:gd name="connsiteY186" fmla="*/ 541337 h 1022588"/>
                <a:gd name="connsiteX187" fmla="*/ 69975 w 945332"/>
                <a:gd name="connsiteY187" fmla="*/ 542925 h 1022588"/>
                <a:gd name="connsiteX188" fmla="*/ 42988 w 945332"/>
                <a:gd name="connsiteY188" fmla="*/ 534987 h 1022588"/>
                <a:gd name="connsiteX189" fmla="*/ 41400 w 945332"/>
                <a:gd name="connsiteY189" fmla="*/ 528637 h 1022588"/>
                <a:gd name="connsiteX190" fmla="*/ 42988 w 945332"/>
                <a:gd name="connsiteY190" fmla="*/ 496887 h 1022588"/>
                <a:gd name="connsiteX191" fmla="*/ 47750 w 945332"/>
                <a:gd name="connsiteY191" fmla="*/ 465137 h 1022588"/>
                <a:gd name="connsiteX192" fmla="*/ 58863 w 945332"/>
                <a:gd name="connsiteY192" fmla="*/ 442912 h 1022588"/>
                <a:gd name="connsiteX193" fmla="*/ 63625 w 945332"/>
                <a:gd name="connsiteY193" fmla="*/ 430212 h 1022588"/>
                <a:gd name="connsiteX194" fmla="*/ 68388 w 945332"/>
                <a:gd name="connsiteY194" fmla="*/ 422275 h 1022588"/>
                <a:gd name="connsiteX195" fmla="*/ 89025 w 945332"/>
                <a:gd name="connsiteY195" fmla="*/ 368300 h 1022588"/>
                <a:gd name="connsiteX196" fmla="*/ 114425 w 945332"/>
                <a:gd name="connsiteY196" fmla="*/ 330200 h 1022588"/>
                <a:gd name="connsiteX197" fmla="*/ 127125 w 945332"/>
                <a:gd name="connsiteY197" fmla="*/ 312737 h 1022588"/>
                <a:gd name="connsiteX198" fmla="*/ 139825 w 945332"/>
                <a:gd name="connsiteY198" fmla="*/ 300037 h 1022588"/>
                <a:gd name="connsiteX199" fmla="*/ 166813 w 945332"/>
                <a:gd name="connsiteY199" fmla="*/ 296862 h 1022588"/>
                <a:gd name="connsiteX200" fmla="*/ 163638 w 945332"/>
                <a:gd name="connsiteY200" fmla="*/ 306387 h 1022588"/>
                <a:gd name="connsiteX201" fmla="*/ 158875 w 945332"/>
                <a:gd name="connsiteY201" fmla="*/ 309562 h 1022588"/>
                <a:gd name="connsiteX202" fmla="*/ 144588 w 945332"/>
                <a:gd name="connsiteY202" fmla="*/ 328612 h 1022588"/>
                <a:gd name="connsiteX203" fmla="*/ 133475 w 945332"/>
                <a:gd name="connsiteY203" fmla="*/ 327025 h 1022588"/>
                <a:gd name="connsiteX204" fmla="*/ 117600 w 945332"/>
                <a:gd name="connsiteY204" fmla="*/ 303212 h 1022588"/>
                <a:gd name="connsiteX205" fmla="*/ 123950 w 945332"/>
                <a:gd name="connsiteY205" fmla="*/ 274637 h 1022588"/>
                <a:gd name="connsiteX206" fmla="*/ 162050 w 945332"/>
                <a:gd name="connsiteY206" fmla="*/ 241300 h 1022588"/>
                <a:gd name="connsiteX207" fmla="*/ 208088 w 945332"/>
                <a:gd name="connsiteY207" fmla="*/ 219075 h 1022588"/>
                <a:gd name="connsiteX208" fmla="*/ 238250 w 945332"/>
                <a:gd name="connsiteY208" fmla="*/ 209550 h 1022588"/>
                <a:gd name="connsiteX209" fmla="*/ 257300 w 945332"/>
                <a:gd name="connsiteY209" fmla="*/ 204787 h 1022588"/>
                <a:gd name="connsiteX210" fmla="*/ 295400 w 945332"/>
                <a:gd name="connsiteY210" fmla="*/ 201612 h 1022588"/>
                <a:gd name="connsiteX211" fmla="*/ 308100 w 945332"/>
                <a:gd name="connsiteY211" fmla="*/ 204787 h 1022588"/>
                <a:gd name="connsiteX212" fmla="*/ 304925 w 945332"/>
                <a:gd name="connsiteY212" fmla="*/ 238125 h 1022588"/>
                <a:gd name="connsiteX213" fmla="*/ 271588 w 945332"/>
                <a:gd name="connsiteY213" fmla="*/ 236537 h 1022588"/>
                <a:gd name="connsiteX214" fmla="*/ 266825 w 945332"/>
                <a:gd name="connsiteY214" fmla="*/ 233362 h 1022588"/>
                <a:gd name="connsiteX215" fmla="*/ 270000 w 945332"/>
                <a:gd name="connsiteY215" fmla="*/ 211137 h 1022588"/>
                <a:gd name="connsiteX216" fmla="*/ 277938 w 945332"/>
                <a:gd name="connsiteY216" fmla="*/ 200025 h 1022588"/>
                <a:gd name="connsiteX217" fmla="*/ 301750 w 945332"/>
                <a:gd name="connsiteY217" fmla="*/ 176212 h 1022588"/>
                <a:gd name="connsiteX218" fmla="*/ 311275 w 945332"/>
                <a:gd name="connsiteY218" fmla="*/ 166687 h 1022588"/>
                <a:gd name="connsiteX219" fmla="*/ 344613 w 945332"/>
                <a:gd name="connsiteY219" fmla="*/ 149225 h 1022588"/>
                <a:gd name="connsiteX220" fmla="*/ 358900 w 945332"/>
                <a:gd name="connsiteY220" fmla="*/ 139700 h 1022588"/>
                <a:gd name="connsiteX221" fmla="*/ 366838 w 945332"/>
                <a:gd name="connsiteY221" fmla="*/ 136525 h 1022588"/>
                <a:gd name="connsiteX222" fmla="*/ 381125 w 945332"/>
                <a:gd name="connsiteY222" fmla="*/ 130175 h 1022588"/>
                <a:gd name="connsiteX223" fmla="*/ 449388 w 945332"/>
                <a:gd name="connsiteY223" fmla="*/ 106362 h 1022588"/>
                <a:gd name="connsiteX224" fmla="*/ 457325 w 945332"/>
                <a:gd name="connsiteY224" fmla="*/ 104775 h 1022588"/>
                <a:gd name="connsiteX225" fmla="*/ 514475 w 945332"/>
                <a:gd name="connsiteY225" fmla="*/ 111125 h 1022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Lst>
              <a:rect l="l" t="t" r="r" b="b"/>
              <a:pathLst>
                <a:path w="945332" h="1022588">
                  <a:moveTo>
                    <a:pt x="514475" y="111125"/>
                  </a:moveTo>
                  <a:cubicBezTo>
                    <a:pt x="527969" y="113771"/>
                    <a:pt x="536369" y="112976"/>
                    <a:pt x="538288" y="120650"/>
                  </a:cubicBezTo>
                  <a:cubicBezTo>
                    <a:pt x="539833" y="126832"/>
                    <a:pt x="539254" y="133862"/>
                    <a:pt x="536700" y="139700"/>
                  </a:cubicBezTo>
                  <a:cubicBezTo>
                    <a:pt x="535170" y="143196"/>
                    <a:pt x="530649" y="144471"/>
                    <a:pt x="527175" y="146050"/>
                  </a:cubicBezTo>
                  <a:cubicBezTo>
                    <a:pt x="524719" y="147166"/>
                    <a:pt x="521855" y="146983"/>
                    <a:pt x="519238" y="147637"/>
                  </a:cubicBezTo>
                  <a:cubicBezTo>
                    <a:pt x="515500" y="148571"/>
                    <a:pt x="511829" y="149754"/>
                    <a:pt x="508125" y="150812"/>
                  </a:cubicBezTo>
                  <a:cubicBezTo>
                    <a:pt x="502304" y="149225"/>
                    <a:pt x="495738" y="149312"/>
                    <a:pt x="490663" y="146050"/>
                  </a:cubicBezTo>
                  <a:cubicBezTo>
                    <a:pt x="487677" y="144130"/>
                    <a:pt x="485628" y="140064"/>
                    <a:pt x="485900" y="136525"/>
                  </a:cubicBezTo>
                  <a:cubicBezTo>
                    <a:pt x="486737" y="125648"/>
                    <a:pt x="490513" y="115165"/>
                    <a:pt x="493838" y="104775"/>
                  </a:cubicBezTo>
                  <a:cubicBezTo>
                    <a:pt x="494778" y="101836"/>
                    <a:pt x="496646" y="99225"/>
                    <a:pt x="498600" y="96837"/>
                  </a:cubicBezTo>
                  <a:cubicBezTo>
                    <a:pt x="504097" y="90118"/>
                    <a:pt x="520304" y="76547"/>
                    <a:pt x="525588" y="73025"/>
                  </a:cubicBezTo>
                  <a:cubicBezTo>
                    <a:pt x="528763" y="70908"/>
                    <a:pt x="531777" y="68528"/>
                    <a:pt x="535113" y="66675"/>
                  </a:cubicBezTo>
                  <a:cubicBezTo>
                    <a:pt x="556807" y="54623"/>
                    <a:pt x="550575" y="60601"/>
                    <a:pt x="570038" y="47625"/>
                  </a:cubicBezTo>
                  <a:cubicBezTo>
                    <a:pt x="580595" y="40587"/>
                    <a:pt x="584806" y="34744"/>
                    <a:pt x="597025" y="30162"/>
                  </a:cubicBezTo>
                  <a:cubicBezTo>
                    <a:pt x="608937" y="25695"/>
                    <a:pt x="621956" y="24315"/>
                    <a:pt x="633538" y="19050"/>
                  </a:cubicBezTo>
                  <a:cubicBezTo>
                    <a:pt x="660917" y="6604"/>
                    <a:pt x="640657" y="14692"/>
                    <a:pt x="668463" y="6350"/>
                  </a:cubicBezTo>
                  <a:cubicBezTo>
                    <a:pt x="673271" y="4908"/>
                    <a:pt x="677838" y="2621"/>
                    <a:pt x="682750" y="1587"/>
                  </a:cubicBezTo>
                  <a:cubicBezTo>
                    <a:pt x="687954" y="491"/>
                    <a:pt x="693333" y="529"/>
                    <a:pt x="698625" y="0"/>
                  </a:cubicBezTo>
                  <a:cubicBezTo>
                    <a:pt x="713442" y="529"/>
                    <a:pt x="728297" y="389"/>
                    <a:pt x="743075" y="1587"/>
                  </a:cubicBezTo>
                  <a:cubicBezTo>
                    <a:pt x="748676" y="2041"/>
                    <a:pt x="762500" y="6230"/>
                    <a:pt x="768475" y="7937"/>
                  </a:cubicBezTo>
                  <a:cubicBezTo>
                    <a:pt x="773238" y="11112"/>
                    <a:pt x="778716" y="13414"/>
                    <a:pt x="782763" y="17462"/>
                  </a:cubicBezTo>
                  <a:cubicBezTo>
                    <a:pt x="792882" y="27582"/>
                    <a:pt x="787491" y="23475"/>
                    <a:pt x="798638" y="30162"/>
                  </a:cubicBezTo>
                  <a:cubicBezTo>
                    <a:pt x="808097" y="41986"/>
                    <a:pt x="810205" y="43167"/>
                    <a:pt x="816100" y="53975"/>
                  </a:cubicBezTo>
                  <a:cubicBezTo>
                    <a:pt x="817800" y="57091"/>
                    <a:pt x="819498" y="60223"/>
                    <a:pt x="820863" y="63500"/>
                  </a:cubicBezTo>
                  <a:cubicBezTo>
                    <a:pt x="822150" y="66589"/>
                    <a:pt x="822541" y="70032"/>
                    <a:pt x="824038" y="73025"/>
                  </a:cubicBezTo>
                  <a:cubicBezTo>
                    <a:pt x="825221" y="75391"/>
                    <a:pt x="827213" y="77258"/>
                    <a:pt x="828800" y="79375"/>
                  </a:cubicBezTo>
                  <a:cubicBezTo>
                    <a:pt x="829858" y="82550"/>
                    <a:pt x="831222" y="85639"/>
                    <a:pt x="831975" y="88900"/>
                  </a:cubicBezTo>
                  <a:cubicBezTo>
                    <a:pt x="836229" y="107330"/>
                    <a:pt x="832770" y="142857"/>
                    <a:pt x="831975" y="152400"/>
                  </a:cubicBezTo>
                  <a:cubicBezTo>
                    <a:pt x="831817" y="154301"/>
                    <a:pt x="829945" y="155636"/>
                    <a:pt x="828800" y="157162"/>
                  </a:cubicBezTo>
                  <a:cubicBezTo>
                    <a:pt x="825644" y="161370"/>
                    <a:pt x="821801" y="166336"/>
                    <a:pt x="817688" y="169862"/>
                  </a:cubicBezTo>
                  <a:cubicBezTo>
                    <a:pt x="814238" y="172819"/>
                    <a:pt x="810348" y="175285"/>
                    <a:pt x="806575" y="177800"/>
                  </a:cubicBezTo>
                  <a:cubicBezTo>
                    <a:pt x="792229" y="176007"/>
                    <a:pt x="777937" y="176399"/>
                    <a:pt x="765300" y="168275"/>
                  </a:cubicBezTo>
                  <a:cubicBezTo>
                    <a:pt x="762450" y="166443"/>
                    <a:pt x="761067" y="162983"/>
                    <a:pt x="758950" y="160337"/>
                  </a:cubicBezTo>
                  <a:cubicBezTo>
                    <a:pt x="759479" y="156104"/>
                    <a:pt x="758421" y="151341"/>
                    <a:pt x="760538" y="147637"/>
                  </a:cubicBezTo>
                  <a:cubicBezTo>
                    <a:pt x="762958" y="143401"/>
                    <a:pt x="767874" y="141201"/>
                    <a:pt x="771650" y="138112"/>
                  </a:cubicBezTo>
                  <a:cubicBezTo>
                    <a:pt x="775120" y="135273"/>
                    <a:pt x="779903" y="131543"/>
                    <a:pt x="784350" y="130175"/>
                  </a:cubicBezTo>
                  <a:cubicBezTo>
                    <a:pt x="789013" y="128740"/>
                    <a:pt x="793875" y="128058"/>
                    <a:pt x="798638" y="127000"/>
                  </a:cubicBezTo>
                  <a:cubicBezTo>
                    <a:pt x="815571" y="127529"/>
                    <a:pt x="832555" y="127180"/>
                    <a:pt x="849438" y="128587"/>
                  </a:cubicBezTo>
                  <a:cubicBezTo>
                    <a:pt x="854781" y="129032"/>
                    <a:pt x="856975" y="133631"/>
                    <a:pt x="860550" y="136525"/>
                  </a:cubicBezTo>
                  <a:cubicBezTo>
                    <a:pt x="869929" y="144118"/>
                    <a:pt x="879084" y="152057"/>
                    <a:pt x="889125" y="158750"/>
                  </a:cubicBezTo>
                  <a:cubicBezTo>
                    <a:pt x="892834" y="161222"/>
                    <a:pt x="895976" y="162867"/>
                    <a:pt x="898650" y="166687"/>
                  </a:cubicBezTo>
                  <a:cubicBezTo>
                    <a:pt x="901097" y="170182"/>
                    <a:pt x="902440" y="174387"/>
                    <a:pt x="905000" y="177800"/>
                  </a:cubicBezTo>
                  <a:cubicBezTo>
                    <a:pt x="907245" y="180793"/>
                    <a:pt x="910568" y="182841"/>
                    <a:pt x="912938" y="185737"/>
                  </a:cubicBezTo>
                  <a:cubicBezTo>
                    <a:pt x="930968" y="207772"/>
                    <a:pt x="908730" y="184704"/>
                    <a:pt x="925638" y="201612"/>
                  </a:cubicBezTo>
                  <a:cubicBezTo>
                    <a:pt x="926603" y="204509"/>
                    <a:pt x="928529" y="209883"/>
                    <a:pt x="928813" y="212725"/>
                  </a:cubicBezTo>
                  <a:cubicBezTo>
                    <a:pt x="931955" y="244145"/>
                    <a:pt x="927430" y="229219"/>
                    <a:pt x="931988" y="242887"/>
                  </a:cubicBezTo>
                  <a:cubicBezTo>
                    <a:pt x="929411" y="309873"/>
                    <a:pt x="932865" y="265322"/>
                    <a:pt x="928813" y="293687"/>
                  </a:cubicBezTo>
                  <a:cubicBezTo>
                    <a:pt x="928210" y="297910"/>
                    <a:pt x="928119" y="302215"/>
                    <a:pt x="927225" y="306387"/>
                  </a:cubicBezTo>
                  <a:cubicBezTo>
                    <a:pt x="926524" y="309659"/>
                    <a:pt x="925012" y="312706"/>
                    <a:pt x="924050" y="315912"/>
                  </a:cubicBezTo>
                  <a:cubicBezTo>
                    <a:pt x="922335" y="321628"/>
                    <a:pt x="922537" y="324676"/>
                    <a:pt x="919288" y="330200"/>
                  </a:cubicBezTo>
                  <a:cubicBezTo>
                    <a:pt x="915419" y="336778"/>
                    <a:pt x="910821" y="342900"/>
                    <a:pt x="906588" y="349250"/>
                  </a:cubicBezTo>
                  <a:cubicBezTo>
                    <a:pt x="902526" y="355343"/>
                    <a:pt x="894136" y="369276"/>
                    <a:pt x="887538" y="371475"/>
                  </a:cubicBezTo>
                  <a:cubicBezTo>
                    <a:pt x="880705" y="373752"/>
                    <a:pt x="884398" y="372656"/>
                    <a:pt x="876425" y="374650"/>
                  </a:cubicBezTo>
                  <a:cubicBezTo>
                    <a:pt x="872192" y="374121"/>
                    <a:pt x="867275" y="375429"/>
                    <a:pt x="863725" y="373062"/>
                  </a:cubicBezTo>
                  <a:cubicBezTo>
                    <a:pt x="861480" y="371565"/>
                    <a:pt x="862723" y="367759"/>
                    <a:pt x="862138" y="365125"/>
                  </a:cubicBezTo>
                  <a:cubicBezTo>
                    <a:pt x="861665" y="362995"/>
                    <a:pt x="861079" y="360892"/>
                    <a:pt x="860550" y="358775"/>
                  </a:cubicBezTo>
                  <a:cubicBezTo>
                    <a:pt x="862138" y="351896"/>
                    <a:pt x="862834" y="344748"/>
                    <a:pt x="865313" y="338137"/>
                  </a:cubicBezTo>
                  <a:cubicBezTo>
                    <a:pt x="866101" y="336035"/>
                    <a:pt x="868126" y="334489"/>
                    <a:pt x="870075" y="333375"/>
                  </a:cubicBezTo>
                  <a:cubicBezTo>
                    <a:pt x="873014" y="331695"/>
                    <a:pt x="889022" y="330213"/>
                    <a:pt x="889125" y="330200"/>
                  </a:cubicBezTo>
                  <a:cubicBezTo>
                    <a:pt x="895475" y="331258"/>
                    <a:pt x="902417" y="330496"/>
                    <a:pt x="908175" y="333375"/>
                  </a:cubicBezTo>
                  <a:cubicBezTo>
                    <a:pt x="923584" y="341079"/>
                    <a:pt x="927924" y="347742"/>
                    <a:pt x="936750" y="358775"/>
                  </a:cubicBezTo>
                  <a:cubicBezTo>
                    <a:pt x="938868" y="365128"/>
                    <a:pt x="944494" y="380370"/>
                    <a:pt x="944688" y="387350"/>
                  </a:cubicBezTo>
                  <a:cubicBezTo>
                    <a:pt x="945647" y="421879"/>
                    <a:pt x="946166" y="417946"/>
                    <a:pt x="941513" y="436562"/>
                  </a:cubicBezTo>
                  <a:cubicBezTo>
                    <a:pt x="940984" y="441325"/>
                    <a:pt x="940359" y="446078"/>
                    <a:pt x="939925" y="450850"/>
                  </a:cubicBezTo>
                  <a:cubicBezTo>
                    <a:pt x="939300" y="457721"/>
                    <a:pt x="939361" y="464664"/>
                    <a:pt x="938338" y="471487"/>
                  </a:cubicBezTo>
                  <a:cubicBezTo>
                    <a:pt x="937767" y="475297"/>
                    <a:pt x="936594" y="479023"/>
                    <a:pt x="935163" y="482600"/>
                  </a:cubicBezTo>
                  <a:cubicBezTo>
                    <a:pt x="934454" y="484371"/>
                    <a:pt x="932970" y="485726"/>
                    <a:pt x="931988" y="487362"/>
                  </a:cubicBezTo>
                  <a:cubicBezTo>
                    <a:pt x="929793" y="491020"/>
                    <a:pt x="927634" y="494704"/>
                    <a:pt x="925638" y="498475"/>
                  </a:cubicBezTo>
                  <a:cubicBezTo>
                    <a:pt x="922870" y="503704"/>
                    <a:pt x="920744" y="509277"/>
                    <a:pt x="917700" y="514350"/>
                  </a:cubicBezTo>
                  <a:cubicBezTo>
                    <a:pt x="914525" y="519642"/>
                    <a:pt x="913249" y="526712"/>
                    <a:pt x="908175" y="530225"/>
                  </a:cubicBezTo>
                  <a:lnTo>
                    <a:pt x="887538" y="544512"/>
                  </a:lnTo>
                  <a:cubicBezTo>
                    <a:pt x="885966" y="545593"/>
                    <a:pt x="882775" y="547687"/>
                    <a:pt x="882775" y="547687"/>
                  </a:cubicBezTo>
                  <a:cubicBezTo>
                    <a:pt x="876239" y="546961"/>
                    <a:pt x="849510" y="544143"/>
                    <a:pt x="846263" y="542925"/>
                  </a:cubicBezTo>
                  <a:cubicBezTo>
                    <a:pt x="844047" y="542094"/>
                    <a:pt x="844146" y="538692"/>
                    <a:pt x="843088" y="536575"/>
                  </a:cubicBezTo>
                  <a:cubicBezTo>
                    <a:pt x="846222" y="520898"/>
                    <a:pt x="844062" y="518088"/>
                    <a:pt x="876425" y="530225"/>
                  </a:cubicBezTo>
                  <a:cubicBezTo>
                    <a:pt x="880857" y="531887"/>
                    <a:pt x="879935" y="539139"/>
                    <a:pt x="882775" y="542925"/>
                  </a:cubicBezTo>
                  <a:cubicBezTo>
                    <a:pt x="884808" y="545636"/>
                    <a:pt x="888067" y="547158"/>
                    <a:pt x="890713" y="549275"/>
                  </a:cubicBezTo>
                  <a:cubicBezTo>
                    <a:pt x="892830" y="554567"/>
                    <a:pt x="894851" y="559897"/>
                    <a:pt x="897063" y="565150"/>
                  </a:cubicBezTo>
                  <a:cubicBezTo>
                    <a:pt x="899085" y="569953"/>
                    <a:pt x="902087" y="574397"/>
                    <a:pt x="903413" y="579437"/>
                  </a:cubicBezTo>
                  <a:cubicBezTo>
                    <a:pt x="904766" y="584580"/>
                    <a:pt x="904126" y="590066"/>
                    <a:pt x="905000" y="595312"/>
                  </a:cubicBezTo>
                  <a:cubicBezTo>
                    <a:pt x="905717" y="599616"/>
                    <a:pt x="907117" y="603779"/>
                    <a:pt x="908175" y="608012"/>
                  </a:cubicBezTo>
                  <a:cubicBezTo>
                    <a:pt x="908704" y="613304"/>
                    <a:pt x="910016" y="618575"/>
                    <a:pt x="909763" y="623887"/>
                  </a:cubicBezTo>
                  <a:cubicBezTo>
                    <a:pt x="909258" y="634494"/>
                    <a:pt x="905231" y="647863"/>
                    <a:pt x="900238" y="657225"/>
                  </a:cubicBezTo>
                  <a:cubicBezTo>
                    <a:pt x="898644" y="660215"/>
                    <a:pt x="895595" y="662235"/>
                    <a:pt x="893888" y="665162"/>
                  </a:cubicBezTo>
                  <a:cubicBezTo>
                    <a:pt x="891857" y="668643"/>
                    <a:pt x="890927" y="672670"/>
                    <a:pt x="889125" y="676275"/>
                  </a:cubicBezTo>
                  <a:cubicBezTo>
                    <a:pt x="888272" y="677981"/>
                    <a:pt x="886961" y="679419"/>
                    <a:pt x="885950" y="681037"/>
                  </a:cubicBezTo>
                  <a:cubicBezTo>
                    <a:pt x="884315" y="683654"/>
                    <a:pt x="882666" y="686266"/>
                    <a:pt x="881188" y="688975"/>
                  </a:cubicBezTo>
                  <a:cubicBezTo>
                    <a:pt x="879488" y="692091"/>
                    <a:pt x="878251" y="695456"/>
                    <a:pt x="876425" y="698500"/>
                  </a:cubicBezTo>
                  <a:cubicBezTo>
                    <a:pt x="871943" y="705970"/>
                    <a:pt x="863686" y="713215"/>
                    <a:pt x="855788" y="715962"/>
                  </a:cubicBezTo>
                  <a:cubicBezTo>
                    <a:pt x="849271" y="718229"/>
                    <a:pt x="842029" y="717021"/>
                    <a:pt x="835150" y="717550"/>
                  </a:cubicBezTo>
                  <a:cubicBezTo>
                    <a:pt x="828800" y="719137"/>
                    <a:pt x="822518" y="721028"/>
                    <a:pt x="816100" y="722312"/>
                  </a:cubicBezTo>
                  <a:cubicBezTo>
                    <a:pt x="778914" y="729749"/>
                    <a:pt x="818954" y="720013"/>
                    <a:pt x="797050" y="725487"/>
                  </a:cubicBezTo>
                  <a:cubicBezTo>
                    <a:pt x="791822" y="724180"/>
                    <a:pt x="786751" y="723568"/>
                    <a:pt x="782763" y="719137"/>
                  </a:cubicBezTo>
                  <a:cubicBezTo>
                    <a:pt x="778012" y="713858"/>
                    <a:pt x="776809" y="709214"/>
                    <a:pt x="774825" y="703262"/>
                  </a:cubicBezTo>
                  <a:cubicBezTo>
                    <a:pt x="775354" y="701145"/>
                    <a:pt x="774993" y="698569"/>
                    <a:pt x="776413" y="696912"/>
                  </a:cubicBezTo>
                  <a:cubicBezTo>
                    <a:pt x="780816" y="691776"/>
                    <a:pt x="789922" y="690990"/>
                    <a:pt x="795463" y="688975"/>
                  </a:cubicBezTo>
                  <a:cubicBezTo>
                    <a:pt x="797687" y="688166"/>
                    <a:pt x="799696" y="686858"/>
                    <a:pt x="801813" y="685800"/>
                  </a:cubicBezTo>
                  <a:cubicBezTo>
                    <a:pt x="808879" y="686977"/>
                    <a:pt x="819842" y="688295"/>
                    <a:pt x="825625" y="692150"/>
                  </a:cubicBezTo>
                  <a:cubicBezTo>
                    <a:pt x="831229" y="695886"/>
                    <a:pt x="839913" y="706437"/>
                    <a:pt x="839913" y="706437"/>
                  </a:cubicBezTo>
                  <a:cubicBezTo>
                    <a:pt x="844300" y="719602"/>
                    <a:pt x="836939" y="698903"/>
                    <a:pt x="847850" y="720725"/>
                  </a:cubicBezTo>
                  <a:cubicBezTo>
                    <a:pt x="848826" y="722676"/>
                    <a:pt x="848909" y="724958"/>
                    <a:pt x="849438" y="727075"/>
                  </a:cubicBezTo>
                  <a:cubicBezTo>
                    <a:pt x="852618" y="758888"/>
                    <a:pt x="851836" y="740805"/>
                    <a:pt x="846263" y="793750"/>
                  </a:cubicBezTo>
                  <a:cubicBezTo>
                    <a:pt x="845105" y="804748"/>
                    <a:pt x="844996" y="802633"/>
                    <a:pt x="839913" y="812800"/>
                  </a:cubicBezTo>
                  <a:cubicBezTo>
                    <a:pt x="836631" y="829202"/>
                    <a:pt x="841303" y="812172"/>
                    <a:pt x="831975" y="828675"/>
                  </a:cubicBezTo>
                  <a:cubicBezTo>
                    <a:pt x="805885" y="874836"/>
                    <a:pt x="829026" y="843107"/>
                    <a:pt x="808163" y="868362"/>
                  </a:cubicBezTo>
                  <a:cubicBezTo>
                    <a:pt x="801215" y="876772"/>
                    <a:pt x="794389" y="885283"/>
                    <a:pt x="787525" y="893762"/>
                  </a:cubicBezTo>
                  <a:cubicBezTo>
                    <a:pt x="781067" y="901739"/>
                    <a:pt x="779515" y="904924"/>
                    <a:pt x="770063" y="911225"/>
                  </a:cubicBezTo>
                  <a:cubicBezTo>
                    <a:pt x="766125" y="913850"/>
                    <a:pt x="761518" y="915309"/>
                    <a:pt x="757363" y="917575"/>
                  </a:cubicBezTo>
                  <a:cubicBezTo>
                    <a:pt x="755688" y="918489"/>
                    <a:pt x="754372" y="920041"/>
                    <a:pt x="752600" y="920750"/>
                  </a:cubicBezTo>
                  <a:cubicBezTo>
                    <a:pt x="746385" y="923236"/>
                    <a:pt x="739290" y="923656"/>
                    <a:pt x="733550" y="927100"/>
                  </a:cubicBezTo>
                  <a:cubicBezTo>
                    <a:pt x="730904" y="928687"/>
                    <a:pt x="728470" y="930698"/>
                    <a:pt x="725613" y="931862"/>
                  </a:cubicBezTo>
                  <a:cubicBezTo>
                    <a:pt x="714141" y="936536"/>
                    <a:pt x="701768" y="939022"/>
                    <a:pt x="690688" y="944562"/>
                  </a:cubicBezTo>
                  <a:cubicBezTo>
                    <a:pt x="677366" y="951223"/>
                    <a:pt x="692355" y="944216"/>
                    <a:pt x="673225" y="950912"/>
                  </a:cubicBezTo>
                  <a:cubicBezTo>
                    <a:pt x="641302" y="962086"/>
                    <a:pt x="664396" y="957033"/>
                    <a:pt x="631950" y="962025"/>
                  </a:cubicBezTo>
                  <a:cubicBezTo>
                    <a:pt x="618721" y="959379"/>
                    <a:pt x="603488" y="961571"/>
                    <a:pt x="592263" y="954087"/>
                  </a:cubicBezTo>
                  <a:cubicBezTo>
                    <a:pt x="581151" y="946679"/>
                    <a:pt x="579482" y="930194"/>
                    <a:pt x="570038" y="920750"/>
                  </a:cubicBezTo>
                  <a:cubicBezTo>
                    <a:pt x="560878" y="911590"/>
                    <a:pt x="563784" y="915304"/>
                    <a:pt x="554163" y="896937"/>
                  </a:cubicBezTo>
                  <a:cubicBezTo>
                    <a:pt x="548649" y="886411"/>
                    <a:pt x="541820" y="866668"/>
                    <a:pt x="538288" y="857250"/>
                  </a:cubicBezTo>
                  <a:cubicBezTo>
                    <a:pt x="540934" y="849842"/>
                    <a:pt x="541447" y="841274"/>
                    <a:pt x="546225" y="835025"/>
                  </a:cubicBezTo>
                  <a:cubicBezTo>
                    <a:pt x="549095" y="831272"/>
                    <a:pt x="563609" y="829482"/>
                    <a:pt x="568450" y="828675"/>
                  </a:cubicBezTo>
                  <a:cubicBezTo>
                    <a:pt x="578504" y="831321"/>
                    <a:pt x="589403" y="831788"/>
                    <a:pt x="598613" y="836612"/>
                  </a:cubicBezTo>
                  <a:cubicBezTo>
                    <a:pt x="601578" y="838165"/>
                    <a:pt x="601077" y="842867"/>
                    <a:pt x="601788" y="846137"/>
                  </a:cubicBezTo>
                  <a:cubicBezTo>
                    <a:pt x="606350" y="867123"/>
                    <a:pt x="606295" y="870578"/>
                    <a:pt x="608138" y="889000"/>
                  </a:cubicBezTo>
                  <a:cubicBezTo>
                    <a:pt x="606021" y="904875"/>
                    <a:pt x="605846" y="921132"/>
                    <a:pt x="601788" y="936625"/>
                  </a:cubicBezTo>
                  <a:cubicBezTo>
                    <a:pt x="599925" y="943737"/>
                    <a:pt x="594753" y="949558"/>
                    <a:pt x="590675" y="955675"/>
                  </a:cubicBezTo>
                  <a:cubicBezTo>
                    <a:pt x="585989" y="962705"/>
                    <a:pt x="574526" y="973850"/>
                    <a:pt x="568450" y="977900"/>
                  </a:cubicBezTo>
                  <a:cubicBezTo>
                    <a:pt x="565665" y="979756"/>
                    <a:pt x="561972" y="979690"/>
                    <a:pt x="558925" y="981075"/>
                  </a:cubicBezTo>
                  <a:cubicBezTo>
                    <a:pt x="553697" y="983451"/>
                    <a:pt x="546158" y="989504"/>
                    <a:pt x="541463" y="992187"/>
                  </a:cubicBezTo>
                  <a:cubicBezTo>
                    <a:pt x="532684" y="997204"/>
                    <a:pt x="524331" y="1000836"/>
                    <a:pt x="514475" y="1003300"/>
                  </a:cubicBezTo>
                  <a:cubicBezTo>
                    <a:pt x="510845" y="1004207"/>
                    <a:pt x="507067" y="1004358"/>
                    <a:pt x="503363" y="1004887"/>
                  </a:cubicBezTo>
                  <a:cubicBezTo>
                    <a:pt x="496484" y="1007533"/>
                    <a:pt x="489876" y="1011037"/>
                    <a:pt x="482725" y="1012825"/>
                  </a:cubicBezTo>
                  <a:cubicBezTo>
                    <a:pt x="477055" y="1014243"/>
                    <a:pt x="471049" y="1013586"/>
                    <a:pt x="465263" y="1014412"/>
                  </a:cubicBezTo>
                  <a:cubicBezTo>
                    <a:pt x="459921" y="1015175"/>
                    <a:pt x="454739" y="1016889"/>
                    <a:pt x="449388" y="1017587"/>
                  </a:cubicBezTo>
                  <a:cubicBezTo>
                    <a:pt x="442546" y="1018479"/>
                    <a:pt x="435621" y="1018550"/>
                    <a:pt x="428750" y="1019175"/>
                  </a:cubicBezTo>
                  <a:cubicBezTo>
                    <a:pt x="423978" y="1019609"/>
                    <a:pt x="419231" y="1020285"/>
                    <a:pt x="414463" y="1020762"/>
                  </a:cubicBezTo>
                  <a:lnTo>
                    <a:pt x="397000" y="1022350"/>
                  </a:lnTo>
                  <a:cubicBezTo>
                    <a:pt x="372658" y="1021292"/>
                    <a:pt x="347612" y="1025084"/>
                    <a:pt x="323975" y="1019175"/>
                  </a:cubicBezTo>
                  <a:cubicBezTo>
                    <a:pt x="310305" y="1015758"/>
                    <a:pt x="299654" y="1004640"/>
                    <a:pt x="289050" y="995362"/>
                  </a:cubicBezTo>
                  <a:cubicBezTo>
                    <a:pt x="282302" y="989457"/>
                    <a:pt x="261085" y="971887"/>
                    <a:pt x="252538" y="962025"/>
                  </a:cubicBezTo>
                  <a:cubicBezTo>
                    <a:pt x="245056" y="953391"/>
                    <a:pt x="241065" y="946208"/>
                    <a:pt x="235075" y="936625"/>
                  </a:cubicBezTo>
                  <a:cubicBezTo>
                    <a:pt x="225720" y="899204"/>
                    <a:pt x="228126" y="915739"/>
                    <a:pt x="225550" y="887412"/>
                  </a:cubicBezTo>
                  <a:cubicBezTo>
                    <a:pt x="226079" y="879475"/>
                    <a:pt x="223433" y="870639"/>
                    <a:pt x="227138" y="863600"/>
                  </a:cubicBezTo>
                  <a:cubicBezTo>
                    <a:pt x="230574" y="857071"/>
                    <a:pt x="259260" y="854506"/>
                    <a:pt x="262063" y="854075"/>
                  </a:cubicBezTo>
                  <a:cubicBezTo>
                    <a:pt x="268942" y="854604"/>
                    <a:pt x="275919" y="854391"/>
                    <a:pt x="282700" y="855662"/>
                  </a:cubicBezTo>
                  <a:cubicBezTo>
                    <a:pt x="284575" y="856014"/>
                    <a:pt x="286610" y="857130"/>
                    <a:pt x="287463" y="858837"/>
                  </a:cubicBezTo>
                  <a:cubicBezTo>
                    <a:pt x="289415" y="862740"/>
                    <a:pt x="290638" y="871537"/>
                    <a:pt x="290638" y="871537"/>
                  </a:cubicBezTo>
                  <a:cubicBezTo>
                    <a:pt x="291167" y="876300"/>
                    <a:pt x="292225" y="881033"/>
                    <a:pt x="292225" y="885825"/>
                  </a:cubicBezTo>
                  <a:cubicBezTo>
                    <a:pt x="292225" y="894308"/>
                    <a:pt x="292603" y="902972"/>
                    <a:pt x="290638" y="911225"/>
                  </a:cubicBezTo>
                  <a:cubicBezTo>
                    <a:pt x="289853" y="914521"/>
                    <a:pt x="286684" y="916766"/>
                    <a:pt x="284288" y="919162"/>
                  </a:cubicBezTo>
                  <a:cubicBezTo>
                    <a:pt x="280988" y="922462"/>
                    <a:pt x="277627" y="923116"/>
                    <a:pt x="273175" y="923925"/>
                  </a:cubicBezTo>
                  <a:cubicBezTo>
                    <a:pt x="269494" y="924594"/>
                    <a:pt x="265754" y="924897"/>
                    <a:pt x="262063" y="925512"/>
                  </a:cubicBezTo>
                  <a:cubicBezTo>
                    <a:pt x="256227" y="926485"/>
                    <a:pt x="250421" y="927629"/>
                    <a:pt x="244600" y="928687"/>
                  </a:cubicBezTo>
                  <a:cubicBezTo>
                    <a:pt x="226608" y="926570"/>
                    <a:pt x="208516" y="925183"/>
                    <a:pt x="190625" y="922337"/>
                  </a:cubicBezTo>
                  <a:cubicBezTo>
                    <a:pt x="181354" y="920862"/>
                    <a:pt x="156990" y="910739"/>
                    <a:pt x="150938" y="908050"/>
                  </a:cubicBezTo>
                  <a:cubicBezTo>
                    <a:pt x="149702" y="907501"/>
                    <a:pt x="130212" y="899098"/>
                    <a:pt x="127125" y="896937"/>
                  </a:cubicBezTo>
                  <a:cubicBezTo>
                    <a:pt x="124673" y="895220"/>
                    <a:pt x="123060" y="892521"/>
                    <a:pt x="120775" y="890587"/>
                  </a:cubicBezTo>
                  <a:cubicBezTo>
                    <a:pt x="116169" y="886690"/>
                    <a:pt x="111397" y="882982"/>
                    <a:pt x="106488" y="879475"/>
                  </a:cubicBezTo>
                  <a:cubicBezTo>
                    <a:pt x="91782" y="868971"/>
                    <a:pt x="104807" y="880969"/>
                    <a:pt x="92200" y="868362"/>
                  </a:cubicBezTo>
                  <a:cubicBezTo>
                    <a:pt x="89745" y="856086"/>
                    <a:pt x="84554" y="828823"/>
                    <a:pt x="81088" y="820737"/>
                  </a:cubicBezTo>
                  <a:cubicBezTo>
                    <a:pt x="79500" y="817033"/>
                    <a:pt x="77772" y="813386"/>
                    <a:pt x="76325" y="809625"/>
                  </a:cubicBezTo>
                  <a:cubicBezTo>
                    <a:pt x="75123" y="806501"/>
                    <a:pt x="74552" y="803139"/>
                    <a:pt x="73150" y="800100"/>
                  </a:cubicBezTo>
                  <a:cubicBezTo>
                    <a:pt x="71362" y="796226"/>
                    <a:pt x="68917" y="792691"/>
                    <a:pt x="66800" y="788987"/>
                  </a:cubicBezTo>
                  <a:cubicBezTo>
                    <a:pt x="65742" y="784225"/>
                    <a:pt x="63625" y="779579"/>
                    <a:pt x="63625" y="774700"/>
                  </a:cubicBezTo>
                  <a:cubicBezTo>
                    <a:pt x="63625" y="737449"/>
                    <a:pt x="64356" y="739212"/>
                    <a:pt x="71563" y="712787"/>
                  </a:cubicBezTo>
                  <a:cubicBezTo>
                    <a:pt x="72621" y="704320"/>
                    <a:pt x="71456" y="695263"/>
                    <a:pt x="74738" y="687387"/>
                  </a:cubicBezTo>
                  <a:cubicBezTo>
                    <a:pt x="79598" y="675723"/>
                    <a:pt x="87464" y="674678"/>
                    <a:pt x="96963" y="671512"/>
                  </a:cubicBezTo>
                  <a:cubicBezTo>
                    <a:pt x="107546" y="673629"/>
                    <a:pt x="118428" y="674589"/>
                    <a:pt x="128713" y="677862"/>
                  </a:cubicBezTo>
                  <a:cubicBezTo>
                    <a:pt x="130531" y="678441"/>
                    <a:pt x="131793" y="680719"/>
                    <a:pt x="131888" y="682625"/>
                  </a:cubicBezTo>
                  <a:cubicBezTo>
                    <a:pt x="132338" y="691625"/>
                    <a:pt x="132730" y="700935"/>
                    <a:pt x="130300" y="709612"/>
                  </a:cubicBezTo>
                  <a:cubicBezTo>
                    <a:pt x="126554" y="722990"/>
                    <a:pt x="122192" y="722029"/>
                    <a:pt x="112838" y="723900"/>
                  </a:cubicBezTo>
                  <a:cubicBezTo>
                    <a:pt x="90347" y="723174"/>
                    <a:pt x="67295" y="729938"/>
                    <a:pt x="49338" y="714375"/>
                  </a:cubicBezTo>
                  <a:cubicBezTo>
                    <a:pt x="45339" y="710909"/>
                    <a:pt x="42988" y="705908"/>
                    <a:pt x="39813" y="701675"/>
                  </a:cubicBezTo>
                  <a:cubicBezTo>
                    <a:pt x="36972" y="690311"/>
                    <a:pt x="34604" y="677196"/>
                    <a:pt x="28700" y="666750"/>
                  </a:cubicBezTo>
                  <a:cubicBezTo>
                    <a:pt x="24583" y="659466"/>
                    <a:pt x="18718" y="653286"/>
                    <a:pt x="14413" y="646112"/>
                  </a:cubicBezTo>
                  <a:lnTo>
                    <a:pt x="9650" y="638175"/>
                  </a:lnTo>
                  <a:cubicBezTo>
                    <a:pt x="8752" y="627392"/>
                    <a:pt x="8155" y="617066"/>
                    <a:pt x="6475" y="606425"/>
                  </a:cubicBezTo>
                  <a:cubicBezTo>
                    <a:pt x="5552" y="600581"/>
                    <a:pt x="4358" y="594783"/>
                    <a:pt x="3300" y="588962"/>
                  </a:cubicBezTo>
                  <a:cubicBezTo>
                    <a:pt x="2771" y="583141"/>
                    <a:pt x="2325" y="577313"/>
                    <a:pt x="1713" y="571500"/>
                  </a:cubicBezTo>
                  <a:cubicBezTo>
                    <a:pt x="1266" y="567257"/>
                    <a:pt x="-478" y="563023"/>
                    <a:pt x="125" y="558800"/>
                  </a:cubicBezTo>
                  <a:cubicBezTo>
                    <a:pt x="3434" y="535636"/>
                    <a:pt x="6473" y="529038"/>
                    <a:pt x="16000" y="511175"/>
                  </a:cubicBezTo>
                  <a:cubicBezTo>
                    <a:pt x="17452" y="508452"/>
                    <a:pt x="19127" y="505854"/>
                    <a:pt x="20763" y="503237"/>
                  </a:cubicBezTo>
                  <a:cubicBezTo>
                    <a:pt x="21774" y="501619"/>
                    <a:pt x="22432" y="499646"/>
                    <a:pt x="23938" y="498475"/>
                  </a:cubicBezTo>
                  <a:cubicBezTo>
                    <a:pt x="27325" y="495841"/>
                    <a:pt x="36659" y="491320"/>
                    <a:pt x="41400" y="488950"/>
                  </a:cubicBezTo>
                  <a:cubicBezTo>
                    <a:pt x="54848" y="491395"/>
                    <a:pt x="57466" y="489750"/>
                    <a:pt x="66800" y="496887"/>
                  </a:cubicBezTo>
                  <a:cubicBezTo>
                    <a:pt x="73366" y="501908"/>
                    <a:pt x="85850" y="512762"/>
                    <a:pt x="85850" y="512762"/>
                  </a:cubicBezTo>
                  <a:cubicBezTo>
                    <a:pt x="87930" y="519002"/>
                    <a:pt x="91725" y="528313"/>
                    <a:pt x="90613" y="534987"/>
                  </a:cubicBezTo>
                  <a:cubicBezTo>
                    <a:pt x="90178" y="537597"/>
                    <a:pt x="88320" y="540387"/>
                    <a:pt x="85850" y="541337"/>
                  </a:cubicBezTo>
                  <a:cubicBezTo>
                    <a:pt x="80886" y="543246"/>
                    <a:pt x="75267" y="542396"/>
                    <a:pt x="69975" y="542925"/>
                  </a:cubicBezTo>
                  <a:cubicBezTo>
                    <a:pt x="61162" y="541666"/>
                    <a:pt x="48351" y="544372"/>
                    <a:pt x="42988" y="534987"/>
                  </a:cubicBezTo>
                  <a:cubicBezTo>
                    <a:pt x="41906" y="533093"/>
                    <a:pt x="41929" y="530754"/>
                    <a:pt x="41400" y="528637"/>
                  </a:cubicBezTo>
                  <a:cubicBezTo>
                    <a:pt x="41929" y="518054"/>
                    <a:pt x="42306" y="507462"/>
                    <a:pt x="42988" y="496887"/>
                  </a:cubicBezTo>
                  <a:cubicBezTo>
                    <a:pt x="43779" y="484631"/>
                    <a:pt x="44340" y="476729"/>
                    <a:pt x="47750" y="465137"/>
                  </a:cubicBezTo>
                  <a:cubicBezTo>
                    <a:pt x="54405" y="442512"/>
                    <a:pt x="49539" y="461560"/>
                    <a:pt x="58863" y="442912"/>
                  </a:cubicBezTo>
                  <a:cubicBezTo>
                    <a:pt x="60885" y="438868"/>
                    <a:pt x="61730" y="434317"/>
                    <a:pt x="63625" y="430212"/>
                  </a:cubicBezTo>
                  <a:cubicBezTo>
                    <a:pt x="64918" y="427411"/>
                    <a:pt x="67213" y="425128"/>
                    <a:pt x="68388" y="422275"/>
                  </a:cubicBezTo>
                  <a:cubicBezTo>
                    <a:pt x="75967" y="403870"/>
                    <a:pt x="77369" y="385784"/>
                    <a:pt x="89025" y="368300"/>
                  </a:cubicBezTo>
                  <a:cubicBezTo>
                    <a:pt x="97492" y="355600"/>
                    <a:pt x="105793" y="342788"/>
                    <a:pt x="114425" y="330200"/>
                  </a:cubicBezTo>
                  <a:cubicBezTo>
                    <a:pt x="118495" y="324264"/>
                    <a:pt x="122036" y="317826"/>
                    <a:pt x="127125" y="312737"/>
                  </a:cubicBezTo>
                  <a:cubicBezTo>
                    <a:pt x="131358" y="308504"/>
                    <a:pt x="133898" y="300883"/>
                    <a:pt x="139825" y="300037"/>
                  </a:cubicBezTo>
                  <a:cubicBezTo>
                    <a:pt x="156203" y="297698"/>
                    <a:pt x="147215" y="298822"/>
                    <a:pt x="166813" y="296862"/>
                  </a:cubicBezTo>
                  <a:cubicBezTo>
                    <a:pt x="165755" y="300037"/>
                    <a:pt x="165412" y="303549"/>
                    <a:pt x="163638" y="306387"/>
                  </a:cubicBezTo>
                  <a:cubicBezTo>
                    <a:pt x="162627" y="308005"/>
                    <a:pt x="160158" y="308150"/>
                    <a:pt x="158875" y="309562"/>
                  </a:cubicBezTo>
                  <a:cubicBezTo>
                    <a:pt x="152300" y="316795"/>
                    <a:pt x="149305" y="321537"/>
                    <a:pt x="144588" y="328612"/>
                  </a:cubicBezTo>
                  <a:cubicBezTo>
                    <a:pt x="140884" y="328083"/>
                    <a:pt x="136662" y="328986"/>
                    <a:pt x="133475" y="327025"/>
                  </a:cubicBezTo>
                  <a:cubicBezTo>
                    <a:pt x="125889" y="322357"/>
                    <a:pt x="121263" y="310537"/>
                    <a:pt x="117600" y="303212"/>
                  </a:cubicBezTo>
                  <a:cubicBezTo>
                    <a:pt x="119717" y="293687"/>
                    <a:pt x="119987" y="283553"/>
                    <a:pt x="123950" y="274637"/>
                  </a:cubicBezTo>
                  <a:cubicBezTo>
                    <a:pt x="128455" y="264501"/>
                    <a:pt x="156843" y="244140"/>
                    <a:pt x="162050" y="241300"/>
                  </a:cubicBezTo>
                  <a:cubicBezTo>
                    <a:pt x="177124" y="233078"/>
                    <a:pt x="191595" y="224573"/>
                    <a:pt x="208088" y="219075"/>
                  </a:cubicBezTo>
                  <a:cubicBezTo>
                    <a:pt x="254791" y="203506"/>
                    <a:pt x="218353" y="214976"/>
                    <a:pt x="238250" y="209550"/>
                  </a:cubicBezTo>
                  <a:cubicBezTo>
                    <a:pt x="248369" y="206791"/>
                    <a:pt x="248099" y="206321"/>
                    <a:pt x="257300" y="204787"/>
                  </a:cubicBezTo>
                  <a:cubicBezTo>
                    <a:pt x="272900" y="202187"/>
                    <a:pt x="275354" y="202792"/>
                    <a:pt x="295400" y="201612"/>
                  </a:cubicBezTo>
                  <a:cubicBezTo>
                    <a:pt x="299633" y="202670"/>
                    <a:pt x="305616" y="201199"/>
                    <a:pt x="308100" y="204787"/>
                  </a:cubicBezTo>
                  <a:cubicBezTo>
                    <a:pt x="314364" y="213835"/>
                    <a:pt x="307421" y="229806"/>
                    <a:pt x="304925" y="238125"/>
                  </a:cubicBezTo>
                  <a:cubicBezTo>
                    <a:pt x="293813" y="237596"/>
                    <a:pt x="282627" y="237917"/>
                    <a:pt x="271588" y="236537"/>
                  </a:cubicBezTo>
                  <a:cubicBezTo>
                    <a:pt x="269695" y="236300"/>
                    <a:pt x="266944" y="235266"/>
                    <a:pt x="266825" y="233362"/>
                  </a:cubicBezTo>
                  <a:cubicBezTo>
                    <a:pt x="266358" y="225893"/>
                    <a:pt x="267633" y="218236"/>
                    <a:pt x="270000" y="211137"/>
                  </a:cubicBezTo>
                  <a:cubicBezTo>
                    <a:pt x="271440" y="206819"/>
                    <a:pt x="275094" y="203580"/>
                    <a:pt x="277938" y="200025"/>
                  </a:cubicBezTo>
                  <a:cubicBezTo>
                    <a:pt x="290640" y="184148"/>
                    <a:pt x="286931" y="189973"/>
                    <a:pt x="301750" y="176212"/>
                  </a:cubicBezTo>
                  <a:cubicBezTo>
                    <a:pt x="305040" y="173157"/>
                    <a:pt x="307635" y="169316"/>
                    <a:pt x="311275" y="166687"/>
                  </a:cubicBezTo>
                  <a:cubicBezTo>
                    <a:pt x="327517" y="154957"/>
                    <a:pt x="328790" y="157137"/>
                    <a:pt x="344613" y="149225"/>
                  </a:cubicBezTo>
                  <a:cubicBezTo>
                    <a:pt x="372449" y="135306"/>
                    <a:pt x="334964" y="152996"/>
                    <a:pt x="358900" y="139700"/>
                  </a:cubicBezTo>
                  <a:cubicBezTo>
                    <a:pt x="361391" y="138316"/>
                    <a:pt x="364219" y="137648"/>
                    <a:pt x="366838" y="136525"/>
                  </a:cubicBezTo>
                  <a:cubicBezTo>
                    <a:pt x="371628" y="134472"/>
                    <a:pt x="376314" y="132179"/>
                    <a:pt x="381125" y="130175"/>
                  </a:cubicBezTo>
                  <a:cubicBezTo>
                    <a:pt x="424667" y="112032"/>
                    <a:pt x="413209" y="114976"/>
                    <a:pt x="449388" y="106362"/>
                  </a:cubicBezTo>
                  <a:cubicBezTo>
                    <a:pt x="452013" y="105737"/>
                    <a:pt x="454654" y="105157"/>
                    <a:pt x="457325" y="104775"/>
                  </a:cubicBezTo>
                  <a:cubicBezTo>
                    <a:pt x="479079" y="101667"/>
                    <a:pt x="500981" y="108479"/>
                    <a:pt x="514475" y="111125"/>
                  </a:cubicBezTo>
                  <a:close/>
                </a:path>
              </a:pathLst>
            </a:cu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73FCC99E-25E0-9CD6-0334-B929E2AA2CFC}"/>
                </a:ext>
              </a:extLst>
            </p:cNvPr>
            <p:cNvSpPr/>
            <p:nvPr/>
          </p:nvSpPr>
          <p:spPr>
            <a:xfrm>
              <a:off x="3911240" y="5014393"/>
              <a:ext cx="679963" cy="697432"/>
            </a:xfrm>
            <a:custGeom>
              <a:avLst/>
              <a:gdLst>
                <a:gd name="connsiteX0" fmla="*/ 179748 w 679963"/>
                <a:gd name="connsiteY0" fmla="*/ 103707 h 697432"/>
                <a:gd name="connsiteX1" fmla="*/ 203560 w 679963"/>
                <a:gd name="connsiteY1" fmla="*/ 84657 h 697432"/>
                <a:gd name="connsiteX2" fmla="*/ 216260 w 679963"/>
                <a:gd name="connsiteY2" fmla="*/ 73545 h 697432"/>
                <a:gd name="connsiteX3" fmla="*/ 221023 w 679963"/>
                <a:gd name="connsiteY3" fmla="*/ 65607 h 697432"/>
                <a:gd name="connsiteX4" fmla="*/ 248010 w 679963"/>
                <a:gd name="connsiteY4" fmla="*/ 54495 h 697432"/>
                <a:gd name="connsiteX5" fmla="*/ 294048 w 679963"/>
                <a:gd name="connsiteY5" fmla="*/ 35445 h 697432"/>
                <a:gd name="connsiteX6" fmla="*/ 316273 w 679963"/>
                <a:gd name="connsiteY6" fmla="*/ 24332 h 697432"/>
                <a:gd name="connsiteX7" fmla="*/ 332148 w 679963"/>
                <a:gd name="connsiteY7" fmla="*/ 19570 h 697432"/>
                <a:gd name="connsiteX8" fmla="*/ 348023 w 679963"/>
                <a:gd name="connsiteY8" fmla="*/ 16395 h 697432"/>
                <a:gd name="connsiteX9" fmla="*/ 389298 w 679963"/>
                <a:gd name="connsiteY9" fmla="*/ 6870 h 697432"/>
                <a:gd name="connsiteX10" fmla="*/ 502010 w 679963"/>
                <a:gd name="connsiteY10" fmla="*/ 5282 h 697432"/>
                <a:gd name="connsiteX11" fmla="*/ 508360 w 679963"/>
                <a:gd name="connsiteY11" fmla="*/ 10045 h 697432"/>
                <a:gd name="connsiteX12" fmla="*/ 548048 w 679963"/>
                <a:gd name="connsiteY12" fmla="*/ 30682 h 697432"/>
                <a:gd name="connsiteX13" fmla="*/ 565510 w 679963"/>
                <a:gd name="connsiteY13" fmla="*/ 46557 h 697432"/>
                <a:gd name="connsiteX14" fmla="*/ 575035 w 679963"/>
                <a:gd name="connsiteY14" fmla="*/ 52907 h 697432"/>
                <a:gd name="connsiteX15" fmla="*/ 579798 w 679963"/>
                <a:gd name="connsiteY15" fmla="*/ 59257 h 697432"/>
                <a:gd name="connsiteX16" fmla="*/ 586148 w 679963"/>
                <a:gd name="connsiteY16" fmla="*/ 65607 h 697432"/>
                <a:gd name="connsiteX17" fmla="*/ 589323 w 679963"/>
                <a:gd name="connsiteY17" fmla="*/ 70370 h 697432"/>
                <a:gd name="connsiteX18" fmla="*/ 602023 w 679963"/>
                <a:gd name="connsiteY18" fmla="*/ 84657 h 697432"/>
                <a:gd name="connsiteX19" fmla="*/ 624248 w 679963"/>
                <a:gd name="connsiteY19" fmla="*/ 106882 h 697432"/>
                <a:gd name="connsiteX20" fmla="*/ 644885 w 679963"/>
                <a:gd name="connsiteY20" fmla="*/ 137045 h 697432"/>
                <a:gd name="connsiteX21" fmla="*/ 646473 w 679963"/>
                <a:gd name="connsiteY21" fmla="*/ 144982 h 697432"/>
                <a:gd name="connsiteX22" fmla="*/ 662348 w 679963"/>
                <a:gd name="connsiteY22" fmla="*/ 181495 h 697432"/>
                <a:gd name="connsiteX23" fmla="*/ 670285 w 679963"/>
                <a:gd name="connsiteY23" fmla="*/ 194195 h 697432"/>
                <a:gd name="connsiteX24" fmla="*/ 676635 w 679963"/>
                <a:gd name="connsiteY24" fmla="*/ 213245 h 697432"/>
                <a:gd name="connsiteX25" fmla="*/ 679810 w 679963"/>
                <a:gd name="connsiteY25" fmla="*/ 221182 h 697432"/>
                <a:gd name="connsiteX26" fmla="*/ 678223 w 679963"/>
                <a:gd name="connsiteY26" fmla="*/ 316432 h 697432"/>
                <a:gd name="connsiteX27" fmla="*/ 668698 w 679963"/>
                <a:gd name="connsiteY27" fmla="*/ 346595 h 697432"/>
                <a:gd name="connsiteX28" fmla="*/ 665523 w 679963"/>
                <a:gd name="connsiteY28" fmla="*/ 357707 h 697432"/>
                <a:gd name="connsiteX29" fmla="*/ 654410 w 679963"/>
                <a:gd name="connsiteY29" fmla="*/ 391045 h 697432"/>
                <a:gd name="connsiteX30" fmla="*/ 649648 w 679963"/>
                <a:gd name="connsiteY30" fmla="*/ 408507 h 697432"/>
                <a:gd name="connsiteX31" fmla="*/ 643298 w 679963"/>
                <a:gd name="connsiteY31" fmla="*/ 445020 h 697432"/>
                <a:gd name="connsiteX32" fmla="*/ 638535 w 679963"/>
                <a:gd name="connsiteY32" fmla="*/ 457720 h 697432"/>
                <a:gd name="connsiteX33" fmla="*/ 632185 w 679963"/>
                <a:gd name="connsiteY33" fmla="*/ 478357 h 697432"/>
                <a:gd name="connsiteX34" fmla="*/ 597260 w 679963"/>
                <a:gd name="connsiteY34" fmla="*/ 529157 h 697432"/>
                <a:gd name="connsiteX35" fmla="*/ 584560 w 679963"/>
                <a:gd name="connsiteY35" fmla="*/ 538682 h 697432"/>
                <a:gd name="connsiteX36" fmla="*/ 563923 w 679963"/>
                <a:gd name="connsiteY36" fmla="*/ 565670 h 697432"/>
                <a:gd name="connsiteX37" fmla="*/ 549635 w 679963"/>
                <a:gd name="connsiteY37" fmla="*/ 575195 h 697432"/>
                <a:gd name="connsiteX38" fmla="*/ 535348 w 679963"/>
                <a:gd name="connsiteY38" fmla="*/ 591070 h 697432"/>
                <a:gd name="connsiteX39" fmla="*/ 463910 w 679963"/>
                <a:gd name="connsiteY39" fmla="*/ 633932 h 697432"/>
                <a:gd name="connsiteX40" fmla="*/ 405173 w 679963"/>
                <a:gd name="connsiteY40" fmla="*/ 667270 h 697432"/>
                <a:gd name="connsiteX41" fmla="*/ 390885 w 679963"/>
                <a:gd name="connsiteY41" fmla="*/ 672032 h 697432"/>
                <a:gd name="connsiteX42" fmla="*/ 363898 w 679963"/>
                <a:gd name="connsiteY42" fmla="*/ 679970 h 697432"/>
                <a:gd name="connsiteX43" fmla="*/ 338498 w 679963"/>
                <a:gd name="connsiteY43" fmla="*/ 691082 h 697432"/>
                <a:gd name="connsiteX44" fmla="*/ 301985 w 679963"/>
                <a:gd name="connsiteY44" fmla="*/ 697432 h 697432"/>
                <a:gd name="connsiteX45" fmla="*/ 244835 w 679963"/>
                <a:gd name="connsiteY45" fmla="*/ 689495 h 697432"/>
                <a:gd name="connsiteX46" fmla="*/ 232135 w 679963"/>
                <a:gd name="connsiteY46" fmla="*/ 684732 h 697432"/>
                <a:gd name="connsiteX47" fmla="*/ 221023 w 679963"/>
                <a:gd name="connsiteY47" fmla="*/ 676795 h 697432"/>
                <a:gd name="connsiteX48" fmla="*/ 189273 w 679963"/>
                <a:gd name="connsiteY48" fmla="*/ 664095 h 697432"/>
                <a:gd name="connsiteX49" fmla="*/ 162285 w 679963"/>
                <a:gd name="connsiteY49" fmla="*/ 656157 h 697432"/>
                <a:gd name="connsiteX50" fmla="*/ 109898 w 679963"/>
                <a:gd name="connsiteY50" fmla="*/ 637107 h 697432"/>
                <a:gd name="connsiteX51" fmla="*/ 74973 w 679963"/>
                <a:gd name="connsiteY51" fmla="*/ 616470 h 697432"/>
                <a:gd name="connsiteX52" fmla="*/ 68623 w 679963"/>
                <a:gd name="connsiteY52" fmla="*/ 606945 h 697432"/>
                <a:gd name="connsiteX53" fmla="*/ 62273 w 679963"/>
                <a:gd name="connsiteY53" fmla="*/ 594245 h 697432"/>
                <a:gd name="connsiteX54" fmla="*/ 25760 w 679963"/>
                <a:gd name="connsiteY54" fmla="*/ 540270 h 697432"/>
                <a:gd name="connsiteX55" fmla="*/ 16235 w 679963"/>
                <a:gd name="connsiteY55" fmla="*/ 503757 h 697432"/>
                <a:gd name="connsiteX56" fmla="*/ 3535 w 679963"/>
                <a:gd name="connsiteY56" fmla="*/ 470420 h 697432"/>
                <a:gd name="connsiteX57" fmla="*/ 1948 w 679963"/>
                <a:gd name="connsiteY57" fmla="*/ 324370 h 697432"/>
                <a:gd name="connsiteX58" fmla="*/ 8298 w 679963"/>
                <a:gd name="connsiteY58" fmla="*/ 308495 h 697432"/>
                <a:gd name="connsiteX59" fmla="*/ 13060 w 679963"/>
                <a:gd name="connsiteY59" fmla="*/ 294207 h 697432"/>
                <a:gd name="connsiteX60" fmla="*/ 17823 w 679963"/>
                <a:gd name="connsiteY60" fmla="*/ 270395 h 697432"/>
                <a:gd name="connsiteX61" fmla="*/ 36873 w 679963"/>
                <a:gd name="connsiteY61" fmla="*/ 240232 h 697432"/>
                <a:gd name="connsiteX62" fmla="*/ 52748 w 679963"/>
                <a:gd name="connsiteY62" fmla="*/ 214832 h 697432"/>
                <a:gd name="connsiteX63" fmla="*/ 60685 w 679963"/>
                <a:gd name="connsiteY63" fmla="*/ 203720 h 697432"/>
                <a:gd name="connsiteX64" fmla="*/ 82910 w 679963"/>
                <a:gd name="connsiteY64" fmla="*/ 173557 h 697432"/>
                <a:gd name="connsiteX65" fmla="*/ 105135 w 679963"/>
                <a:gd name="connsiteY65" fmla="*/ 157682 h 697432"/>
                <a:gd name="connsiteX66" fmla="*/ 121010 w 679963"/>
                <a:gd name="connsiteY66" fmla="*/ 148157 h 697432"/>
                <a:gd name="connsiteX67" fmla="*/ 157523 w 679963"/>
                <a:gd name="connsiteY67" fmla="*/ 119582 h 697432"/>
                <a:gd name="connsiteX68" fmla="*/ 168635 w 679963"/>
                <a:gd name="connsiteY68" fmla="*/ 110057 h 697432"/>
                <a:gd name="connsiteX69" fmla="*/ 176573 w 679963"/>
                <a:gd name="connsiteY69" fmla="*/ 103707 h 697432"/>
                <a:gd name="connsiteX70" fmla="*/ 179748 w 679963"/>
                <a:gd name="connsiteY70" fmla="*/ 103707 h 69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679963" h="697432">
                  <a:moveTo>
                    <a:pt x="179748" y="103707"/>
                  </a:moveTo>
                  <a:cubicBezTo>
                    <a:pt x="184246" y="100532"/>
                    <a:pt x="195723" y="91131"/>
                    <a:pt x="203560" y="84657"/>
                  </a:cubicBezTo>
                  <a:cubicBezTo>
                    <a:pt x="207897" y="81075"/>
                    <a:pt x="213366" y="78368"/>
                    <a:pt x="216260" y="73545"/>
                  </a:cubicBezTo>
                  <a:cubicBezTo>
                    <a:pt x="217848" y="70899"/>
                    <a:pt x="218717" y="67657"/>
                    <a:pt x="221023" y="65607"/>
                  </a:cubicBezTo>
                  <a:cubicBezTo>
                    <a:pt x="224989" y="62081"/>
                    <a:pt x="246577" y="55068"/>
                    <a:pt x="248010" y="54495"/>
                  </a:cubicBezTo>
                  <a:cubicBezTo>
                    <a:pt x="263430" y="48327"/>
                    <a:pt x="279194" y="42873"/>
                    <a:pt x="294048" y="35445"/>
                  </a:cubicBezTo>
                  <a:cubicBezTo>
                    <a:pt x="301456" y="31741"/>
                    <a:pt x="308339" y="26712"/>
                    <a:pt x="316273" y="24332"/>
                  </a:cubicBezTo>
                  <a:cubicBezTo>
                    <a:pt x="321565" y="22745"/>
                    <a:pt x="326788" y="20910"/>
                    <a:pt x="332148" y="19570"/>
                  </a:cubicBezTo>
                  <a:cubicBezTo>
                    <a:pt x="337383" y="18261"/>
                    <a:pt x="342842" y="17906"/>
                    <a:pt x="348023" y="16395"/>
                  </a:cubicBezTo>
                  <a:cubicBezTo>
                    <a:pt x="385119" y="5575"/>
                    <a:pt x="355223" y="9709"/>
                    <a:pt x="389298" y="6870"/>
                  </a:cubicBezTo>
                  <a:cubicBezTo>
                    <a:pt x="432411" y="-3908"/>
                    <a:pt x="412408" y="-67"/>
                    <a:pt x="502010" y="5282"/>
                  </a:cubicBezTo>
                  <a:cubicBezTo>
                    <a:pt x="504651" y="5440"/>
                    <a:pt x="505993" y="8862"/>
                    <a:pt x="508360" y="10045"/>
                  </a:cubicBezTo>
                  <a:cubicBezTo>
                    <a:pt x="541395" y="26563"/>
                    <a:pt x="492779" y="-6164"/>
                    <a:pt x="548048" y="30682"/>
                  </a:cubicBezTo>
                  <a:cubicBezTo>
                    <a:pt x="572513" y="46992"/>
                    <a:pt x="542674" y="25796"/>
                    <a:pt x="565510" y="46557"/>
                  </a:cubicBezTo>
                  <a:cubicBezTo>
                    <a:pt x="568333" y="49124"/>
                    <a:pt x="572183" y="50372"/>
                    <a:pt x="575035" y="52907"/>
                  </a:cubicBezTo>
                  <a:cubicBezTo>
                    <a:pt x="577013" y="54665"/>
                    <a:pt x="578056" y="57266"/>
                    <a:pt x="579798" y="59257"/>
                  </a:cubicBezTo>
                  <a:cubicBezTo>
                    <a:pt x="581769" y="61510"/>
                    <a:pt x="584200" y="63334"/>
                    <a:pt x="586148" y="65607"/>
                  </a:cubicBezTo>
                  <a:cubicBezTo>
                    <a:pt x="587390" y="67056"/>
                    <a:pt x="588101" y="68904"/>
                    <a:pt x="589323" y="70370"/>
                  </a:cubicBezTo>
                  <a:cubicBezTo>
                    <a:pt x="593402" y="75265"/>
                    <a:pt x="597619" y="80052"/>
                    <a:pt x="602023" y="84657"/>
                  </a:cubicBezTo>
                  <a:cubicBezTo>
                    <a:pt x="609265" y="92228"/>
                    <a:pt x="618158" y="98357"/>
                    <a:pt x="624248" y="106882"/>
                  </a:cubicBezTo>
                  <a:cubicBezTo>
                    <a:pt x="641916" y="131618"/>
                    <a:pt x="635440" y="121300"/>
                    <a:pt x="644885" y="137045"/>
                  </a:cubicBezTo>
                  <a:cubicBezTo>
                    <a:pt x="645414" y="139691"/>
                    <a:pt x="645486" y="142471"/>
                    <a:pt x="646473" y="144982"/>
                  </a:cubicBezTo>
                  <a:cubicBezTo>
                    <a:pt x="651326" y="157335"/>
                    <a:pt x="658151" y="168904"/>
                    <a:pt x="662348" y="181495"/>
                  </a:cubicBezTo>
                  <a:cubicBezTo>
                    <a:pt x="666126" y="192830"/>
                    <a:pt x="662738" y="189163"/>
                    <a:pt x="670285" y="194195"/>
                  </a:cubicBezTo>
                  <a:cubicBezTo>
                    <a:pt x="672402" y="200545"/>
                    <a:pt x="674407" y="206933"/>
                    <a:pt x="676635" y="213245"/>
                  </a:cubicBezTo>
                  <a:cubicBezTo>
                    <a:pt x="677583" y="215932"/>
                    <a:pt x="679766" y="218333"/>
                    <a:pt x="679810" y="221182"/>
                  </a:cubicBezTo>
                  <a:cubicBezTo>
                    <a:pt x="680299" y="252933"/>
                    <a:pt x="679583" y="284707"/>
                    <a:pt x="678223" y="316432"/>
                  </a:cubicBezTo>
                  <a:cubicBezTo>
                    <a:pt x="677571" y="331649"/>
                    <a:pt x="673816" y="332947"/>
                    <a:pt x="668698" y="346595"/>
                  </a:cubicBezTo>
                  <a:cubicBezTo>
                    <a:pt x="667345" y="350202"/>
                    <a:pt x="666702" y="354040"/>
                    <a:pt x="665523" y="357707"/>
                  </a:cubicBezTo>
                  <a:cubicBezTo>
                    <a:pt x="661938" y="368859"/>
                    <a:pt x="657492" y="379744"/>
                    <a:pt x="654410" y="391045"/>
                  </a:cubicBezTo>
                  <a:cubicBezTo>
                    <a:pt x="652823" y="396866"/>
                    <a:pt x="650865" y="402598"/>
                    <a:pt x="649648" y="408507"/>
                  </a:cubicBezTo>
                  <a:cubicBezTo>
                    <a:pt x="647157" y="420607"/>
                    <a:pt x="647636" y="433453"/>
                    <a:pt x="643298" y="445020"/>
                  </a:cubicBezTo>
                  <a:cubicBezTo>
                    <a:pt x="641710" y="449253"/>
                    <a:pt x="639884" y="453405"/>
                    <a:pt x="638535" y="457720"/>
                  </a:cubicBezTo>
                  <a:cubicBezTo>
                    <a:pt x="635880" y="466216"/>
                    <a:pt x="636190" y="470919"/>
                    <a:pt x="632185" y="478357"/>
                  </a:cubicBezTo>
                  <a:cubicBezTo>
                    <a:pt x="625485" y="490800"/>
                    <a:pt x="597562" y="528930"/>
                    <a:pt x="597260" y="529157"/>
                  </a:cubicBezTo>
                  <a:lnTo>
                    <a:pt x="584560" y="538682"/>
                  </a:lnTo>
                  <a:cubicBezTo>
                    <a:pt x="577329" y="551336"/>
                    <a:pt x="576640" y="554366"/>
                    <a:pt x="563923" y="565670"/>
                  </a:cubicBezTo>
                  <a:cubicBezTo>
                    <a:pt x="559645" y="569473"/>
                    <a:pt x="554005" y="571498"/>
                    <a:pt x="549635" y="575195"/>
                  </a:cubicBezTo>
                  <a:cubicBezTo>
                    <a:pt x="524900" y="596124"/>
                    <a:pt x="563403" y="569615"/>
                    <a:pt x="535348" y="591070"/>
                  </a:cubicBezTo>
                  <a:cubicBezTo>
                    <a:pt x="516791" y="605261"/>
                    <a:pt x="477342" y="625537"/>
                    <a:pt x="463910" y="633932"/>
                  </a:cubicBezTo>
                  <a:cubicBezTo>
                    <a:pt x="449801" y="642750"/>
                    <a:pt x="419802" y="662394"/>
                    <a:pt x="405173" y="667270"/>
                  </a:cubicBezTo>
                  <a:cubicBezTo>
                    <a:pt x="400410" y="668857"/>
                    <a:pt x="395683" y="670556"/>
                    <a:pt x="390885" y="672032"/>
                  </a:cubicBezTo>
                  <a:cubicBezTo>
                    <a:pt x="381923" y="674790"/>
                    <a:pt x="372710" y="676766"/>
                    <a:pt x="363898" y="679970"/>
                  </a:cubicBezTo>
                  <a:cubicBezTo>
                    <a:pt x="355213" y="683128"/>
                    <a:pt x="347265" y="688160"/>
                    <a:pt x="338498" y="691082"/>
                  </a:cubicBezTo>
                  <a:cubicBezTo>
                    <a:pt x="325999" y="695248"/>
                    <a:pt x="314689" y="696021"/>
                    <a:pt x="301985" y="697432"/>
                  </a:cubicBezTo>
                  <a:cubicBezTo>
                    <a:pt x="274013" y="695000"/>
                    <a:pt x="268376" y="696221"/>
                    <a:pt x="244835" y="689495"/>
                  </a:cubicBezTo>
                  <a:cubicBezTo>
                    <a:pt x="240488" y="688253"/>
                    <a:pt x="236124" y="686860"/>
                    <a:pt x="232135" y="684732"/>
                  </a:cubicBezTo>
                  <a:cubicBezTo>
                    <a:pt x="228119" y="682590"/>
                    <a:pt x="225124" y="678770"/>
                    <a:pt x="221023" y="676795"/>
                  </a:cubicBezTo>
                  <a:cubicBezTo>
                    <a:pt x="210753" y="671850"/>
                    <a:pt x="199856" y="668328"/>
                    <a:pt x="189273" y="664095"/>
                  </a:cubicBezTo>
                  <a:cubicBezTo>
                    <a:pt x="169924" y="656355"/>
                    <a:pt x="179040" y="658551"/>
                    <a:pt x="162285" y="656157"/>
                  </a:cubicBezTo>
                  <a:cubicBezTo>
                    <a:pt x="144022" y="650070"/>
                    <a:pt x="127074" y="645322"/>
                    <a:pt x="109898" y="637107"/>
                  </a:cubicBezTo>
                  <a:cubicBezTo>
                    <a:pt x="96372" y="630638"/>
                    <a:pt x="87630" y="624525"/>
                    <a:pt x="74973" y="616470"/>
                  </a:cubicBezTo>
                  <a:cubicBezTo>
                    <a:pt x="72856" y="613295"/>
                    <a:pt x="70516" y="610258"/>
                    <a:pt x="68623" y="606945"/>
                  </a:cubicBezTo>
                  <a:cubicBezTo>
                    <a:pt x="66275" y="602836"/>
                    <a:pt x="64832" y="598226"/>
                    <a:pt x="62273" y="594245"/>
                  </a:cubicBezTo>
                  <a:cubicBezTo>
                    <a:pt x="50527" y="575973"/>
                    <a:pt x="25760" y="540270"/>
                    <a:pt x="25760" y="540270"/>
                  </a:cubicBezTo>
                  <a:cubicBezTo>
                    <a:pt x="22708" y="526534"/>
                    <a:pt x="21092" y="517924"/>
                    <a:pt x="16235" y="503757"/>
                  </a:cubicBezTo>
                  <a:cubicBezTo>
                    <a:pt x="12378" y="492508"/>
                    <a:pt x="3535" y="470420"/>
                    <a:pt x="3535" y="470420"/>
                  </a:cubicBezTo>
                  <a:cubicBezTo>
                    <a:pt x="1458" y="422649"/>
                    <a:pt x="-2324" y="372211"/>
                    <a:pt x="1948" y="324370"/>
                  </a:cubicBezTo>
                  <a:cubicBezTo>
                    <a:pt x="2455" y="318693"/>
                    <a:pt x="6328" y="313843"/>
                    <a:pt x="8298" y="308495"/>
                  </a:cubicBezTo>
                  <a:cubicBezTo>
                    <a:pt x="10033" y="303784"/>
                    <a:pt x="11842" y="299077"/>
                    <a:pt x="13060" y="294207"/>
                  </a:cubicBezTo>
                  <a:cubicBezTo>
                    <a:pt x="15023" y="286354"/>
                    <a:pt x="14556" y="277801"/>
                    <a:pt x="17823" y="270395"/>
                  </a:cubicBezTo>
                  <a:cubicBezTo>
                    <a:pt x="22623" y="259515"/>
                    <a:pt x="30537" y="250295"/>
                    <a:pt x="36873" y="240232"/>
                  </a:cubicBezTo>
                  <a:cubicBezTo>
                    <a:pt x="36884" y="240215"/>
                    <a:pt x="52737" y="214848"/>
                    <a:pt x="52748" y="214832"/>
                  </a:cubicBezTo>
                  <a:cubicBezTo>
                    <a:pt x="55394" y="211128"/>
                    <a:pt x="58254" y="207569"/>
                    <a:pt x="60685" y="203720"/>
                  </a:cubicBezTo>
                  <a:cubicBezTo>
                    <a:pt x="72689" y="184713"/>
                    <a:pt x="67846" y="186613"/>
                    <a:pt x="82910" y="173557"/>
                  </a:cubicBezTo>
                  <a:cubicBezTo>
                    <a:pt x="86942" y="170063"/>
                    <a:pt x="99659" y="160967"/>
                    <a:pt x="105135" y="157682"/>
                  </a:cubicBezTo>
                  <a:cubicBezTo>
                    <a:pt x="119648" y="148974"/>
                    <a:pt x="101858" y="161989"/>
                    <a:pt x="121010" y="148157"/>
                  </a:cubicBezTo>
                  <a:cubicBezTo>
                    <a:pt x="136415" y="137031"/>
                    <a:pt x="143072" y="131625"/>
                    <a:pt x="157523" y="119582"/>
                  </a:cubicBezTo>
                  <a:cubicBezTo>
                    <a:pt x="161271" y="116459"/>
                    <a:pt x="164887" y="113180"/>
                    <a:pt x="168635" y="110057"/>
                  </a:cubicBezTo>
                  <a:cubicBezTo>
                    <a:pt x="171238" y="107888"/>
                    <a:pt x="173898" y="105787"/>
                    <a:pt x="176573" y="103707"/>
                  </a:cubicBezTo>
                  <a:cubicBezTo>
                    <a:pt x="184388" y="97629"/>
                    <a:pt x="175250" y="106882"/>
                    <a:pt x="179748" y="103707"/>
                  </a:cubicBezTo>
                  <a:close/>
                </a:path>
              </a:pathLst>
            </a:cu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a:extLst>
                <a:ext uri="{FF2B5EF4-FFF2-40B4-BE49-F238E27FC236}">
                  <a16:creationId xmlns:a16="http://schemas.microsoft.com/office/drawing/2014/main" id="{1D269637-5DF0-B7E3-73F7-201CB1381FB4}"/>
                </a:ext>
              </a:extLst>
            </p:cNvPr>
            <p:cNvSpPr/>
            <p:nvPr/>
          </p:nvSpPr>
          <p:spPr>
            <a:xfrm>
              <a:off x="4010025" y="5122430"/>
              <a:ext cx="45719" cy="45719"/>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0C7FD723-6D76-C1BB-9931-CED7F6B436E4}"/>
                </a:ext>
              </a:extLst>
            </p:cNvPr>
            <p:cNvSpPr/>
            <p:nvPr/>
          </p:nvSpPr>
          <p:spPr>
            <a:xfrm>
              <a:off x="4180206" y="5025592"/>
              <a:ext cx="45719" cy="45719"/>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FACEFC5-C89E-8017-94B2-FE8713074A4F}"/>
                </a:ext>
              </a:extLst>
            </p:cNvPr>
            <p:cNvSpPr/>
            <p:nvPr/>
          </p:nvSpPr>
          <p:spPr>
            <a:xfrm>
              <a:off x="4437636" y="5014393"/>
              <a:ext cx="45719" cy="45719"/>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a:extLst>
                <a:ext uri="{FF2B5EF4-FFF2-40B4-BE49-F238E27FC236}">
                  <a16:creationId xmlns:a16="http://schemas.microsoft.com/office/drawing/2014/main" id="{08057233-53A6-B556-267F-87FDAB29279F}"/>
                </a:ext>
              </a:extLst>
            </p:cNvPr>
            <p:cNvSpPr/>
            <p:nvPr/>
          </p:nvSpPr>
          <p:spPr>
            <a:xfrm>
              <a:off x="4526280" y="5099570"/>
              <a:ext cx="45719" cy="45719"/>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72103E54-0D22-5DFE-504D-658F4708DA52}"/>
                </a:ext>
              </a:extLst>
            </p:cNvPr>
            <p:cNvSpPr/>
            <p:nvPr/>
          </p:nvSpPr>
          <p:spPr>
            <a:xfrm>
              <a:off x="4569142" y="5260764"/>
              <a:ext cx="45719" cy="45719"/>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CF20D7ED-852C-E0B6-5788-55239B459D0D}"/>
                </a:ext>
              </a:extLst>
            </p:cNvPr>
            <p:cNvSpPr/>
            <p:nvPr/>
          </p:nvSpPr>
          <p:spPr>
            <a:xfrm>
              <a:off x="4534454" y="5428519"/>
              <a:ext cx="45719" cy="45719"/>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a:extLst>
                <a:ext uri="{FF2B5EF4-FFF2-40B4-BE49-F238E27FC236}">
                  <a16:creationId xmlns:a16="http://schemas.microsoft.com/office/drawing/2014/main" id="{FBAFC504-6F1C-DC23-0040-C64AB6C69157}"/>
                </a:ext>
              </a:extLst>
            </p:cNvPr>
            <p:cNvSpPr/>
            <p:nvPr/>
          </p:nvSpPr>
          <p:spPr>
            <a:xfrm>
              <a:off x="3920130" y="5249605"/>
              <a:ext cx="45719" cy="45719"/>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a:extLst>
                <a:ext uri="{FF2B5EF4-FFF2-40B4-BE49-F238E27FC236}">
                  <a16:creationId xmlns:a16="http://schemas.microsoft.com/office/drawing/2014/main" id="{D0B0F9FC-50F1-7F2E-B270-D298FDD10022}"/>
                </a:ext>
              </a:extLst>
            </p:cNvPr>
            <p:cNvSpPr/>
            <p:nvPr/>
          </p:nvSpPr>
          <p:spPr>
            <a:xfrm>
              <a:off x="3898059" y="5411866"/>
              <a:ext cx="45719" cy="45719"/>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B3CFF4FF-8F11-AD00-D496-D303E3646FBD}"/>
                </a:ext>
              </a:extLst>
            </p:cNvPr>
            <p:cNvSpPr/>
            <p:nvPr/>
          </p:nvSpPr>
          <p:spPr>
            <a:xfrm>
              <a:off x="3942989" y="5589857"/>
              <a:ext cx="45719" cy="45719"/>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6A890F87-8D64-D4A7-5009-C04B88F4B487}"/>
                </a:ext>
              </a:extLst>
            </p:cNvPr>
            <p:cNvSpPr/>
            <p:nvPr/>
          </p:nvSpPr>
          <p:spPr>
            <a:xfrm>
              <a:off x="4180205" y="5677305"/>
              <a:ext cx="45719" cy="45719"/>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Ellipse 32">
              <a:extLst>
                <a:ext uri="{FF2B5EF4-FFF2-40B4-BE49-F238E27FC236}">
                  <a16:creationId xmlns:a16="http://schemas.microsoft.com/office/drawing/2014/main" id="{F2EAF93D-AB57-EF0C-D635-5AAB050890BE}"/>
                </a:ext>
              </a:extLst>
            </p:cNvPr>
            <p:cNvSpPr/>
            <p:nvPr/>
          </p:nvSpPr>
          <p:spPr>
            <a:xfrm>
              <a:off x="4434778" y="5567853"/>
              <a:ext cx="45719" cy="45719"/>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DD75F912-5348-A60E-678A-881F54EB69A0}"/>
                </a:ext>
              </a:extLst>
            </p:cNvPr>
            <p:cNvSpPr/>
            <p:nvPr/>
          </p:nvSpPr>
          <p:spPr>
            <a:xfrm>
              <a:off x="3989424" y="5132647"/>
              <a:ext cx="513198" cy="490287"/>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800" dirty="0">
                <a:solidFill>
                  <a:schemeClr val="tx1"/>
                </a:solidFill>
              </a:endParaRPr>
            </a:p>
          </p:txBody>
        </p:sp>
        <p:sp>
          <p:nvSpPr>
            <p:cNvPr id="35" name="Textfeld 34">
              <a:extLst>
                <a:ext uri="{FF2B5EF4-FFF2-40B4-BE49-F238E27FC236}">
                  <a16:creationId xmlns:a16="http://schemas.microsoft.com/office/drawing/2014/main" id="{FE26019B-5E59-B406-4765-49E354009523}"/>
                </a:ext>
              </a:extLst>
            </p:cNvPr>
            <p:cNvSpPr txBox="1"/>
            <p:nvPr/>
          </p:nvSpPr>
          <p:spPr>
            <a:xfrm>
              <a:off x="4085378" y="5216454"/>
              <a:ext cx="437160" cy="328234"/>
            </a:xfrm>
            <a:prstGeom prst="rect">
              <a:avLst/>
            </a:prstGeom>
            <a:noFill/>
          </p:spPr>
          <p:txBody>
            <a:bodyPr wrap="square" rtlCol="0">
              <a:spAutoFit/>
            </a:bodyPr>
            <a:lstStyle/>
            <a:p>
              <a:r>
                <a:rPr lang="de-DE" sz="1050" dirty="0"/>
                <a:t>SUB-JEKT</a:t>
              </a:r>
            </a:p>
          </p:txBody>
        </p:sp>
        <p:sp>
          <p:nvSpPr>
            <p:cNvPr id="36" name="Textfeld 35">
              <a:extLst>
                <a:ext uri="{FF2B5EF4-FFF2-40B4-BE49-F238E27FC236}">
                  <a16:creationId xmlns:a16="http://schemas.microsoft.com/office/drawing/2014/main" id="{6B2F7BD5-9A7E-F1C1-D09B-20F9B3CBA8DA}"/>
                </a:ext>
              </a:extLst>
            </p:cNvPr>
            <p:cNvSpPr txBox="1"/>
            <p:nvPr/>
          </p:nvSpPr>
          <p:spPr>
            <a:xfrm>
              <a:off x="4768850" y="4660900"/>
              <a:ext cx="1028700" cy="243137"/>
            </a:xfrm>
            <a:prstGeom prst="rect">
              <a:avLst/>
            </a:prstGeom>
            <a:noFill/>
          </p:spPr>
          <p:txBody>
            <a:bodyPr wrap="square" rtlCol="0">
              <a:spAutoFit/>
            </a:bodyPr>
            <a:lstStyle/>
            <a:p>
              <a:r>
                <a:rPr lang="de-DE" sz="1400" dirty="0"/>
                <a:t>PERFORMANCE</a:t>
              </a:r>
            </a:p>
          </p:txBody>
        </p:sp>
        <p:sp>
          <p:nvSpPr>
            <p:cNvPr id="37" name="Textfeld 36">
              <a:extLst>
                <a:ext uri="{FF2B5EF4-FFF2-40B4-BE49-F238E27FC236}">
                  <a16:creationId xmlns:a16="http://schemas.microsoft.com/office/drawing/2014/main" id="{DA92861D-503F-0ED0-9005-F03452EC9D39}"/>
                </a:ext>
              </a:extLst>
            </p:cNvPr>
            <p:cNvSpPr txBox="1"/>
            <p:nvPr/>
          </p:nvSpPr>
          <p:spPr>
            <a:xfrm>
              <a:off x="4954314" y="5123874"/>
              <a:ext cx="1028700" cy="243137"/>
            </a:xfrm>
            <a:prstGeom prst="rect">
              <a:avLst/>
            </a:prstGeom>
            <a:noFill/>
          </p:spPr>
          <p:txBody>
            <a:bodyPr wrap="square" rtlCol="0">
              <a:spAutoFit/>
            </a:bodyPr>
            <a:lstStyle/>
            <a:p>
              <a:r>
                <a:rPr lang="de-DE" sz="1400" dirty="0"/>
                <a:t>RESSOURCEN</a:t>
              </a:r>
            </a:p>
          </p:txBody>
        </p:sp>
        <p:cxnSp>
          <p:nvCxnSpPr>
            <p:cNvPr id="39" name="Gerader Verbinder 38">
              <a:extLst>
                <a:ext uri="{FF2B5EF4-FFF2-40B4-BE49-F238E27FC236}">
                  <a16:creationId xmlns:a16="http://schemas.microsoft.com/office/drawing/2014/main" id="{641DD34F-CF21-9DFE-0DAE-B29A5210282E}"/>
                </a:ext>
              </a:extLst>
            </p:cNvPr>
            <p:cNvCxnSpPr>
              <a:cxnSpLocks/>
              <a:stCxn id="20" idx="37"/>
              <a:endCxn id="36" idx="1"/>
            </p:cNvCxnSpPr>
            <p:nvPr/>
          </p:nvCxnSpPr>
          <p:spPr>
            <a:xfrm flipV="1">
              <a:off x="4627563" y="4782469"/>
              <a:ext cx="141287" cy="1927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Gerader Verbinder 41">
              <a:extLst>
                <a:ext uri="{FF2B5EF4-FFF2-40B4-BE49-F238E27FC236}">
                  <a16:creationId xmlns:a16="http://schemas.microsoft.com/office/drawing/2014/main" id="{0447D5A6-CFB9-39CA-DBBD-F78DDB150D33}"/>
                </a:ext>
              </a:extLst>
            </p:cNvPr>
            <p:cNvCxnSpPr>
              <a:cxnSpLocks/>
              <a:stCxn id="27" idx="4"/>
            </p:cNvCxnSpPr>
            <p:nvPr/>
          </p:nvCxnSpPr>
          <p:spPr>
            <a:xfrm flipV="1">
              <a:off x="4592002" y="5249605"/>
              <a:ext cx="381156" cy="5687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5" name="Rechteck 44">
            <a:extLst>
              <a:ext uri="{FF2B5EF4-FFF2-40B4-BE49-F238E27FC236}">
                <a16:creationId xmlns:a16="http://schemas.microsoft.com/office/drawing/2014/main" id="{A30475F1-FE59-22D4-802C-4FA432802098}"/>
              </a:ext>
            </a:extLst>
          </p:cNvPr>
          <p:cNvSpPr/>
          <p:nvPr/>
        </p:nvSpPr>
        <p:spPr>
          <a:xfrm rot="464828">
            <a:off x="6508086" y="869796"/>
            <a:ext cx="2066544" cy="1854389"/>
          </a:xfrm>
          <a:prstGeom prst="rect">
            <a:avLst/>
          </a:prstGeom>
          <a:solidFill>
            <a:srgbClr val="FF8B8B"/>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4000" dirty="0"/>
              <a:t>Tisch 1</a:t>
            </a:r>
          </a:p>
        </p:txBody>
      </p:sp>
    </p:spTree>
    <p:extLst>
      <p:ext uri="{BB962C8B-B14F-4D97-AF65-F5344CB8AC3E}">
        <p14:creationId xmlns:p14="http://schemas.microsoft.com/office/powerpoint/2010/main" val="1571771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80D12788-FB20-8317-2B04-3AFA11AA9582}"/>
              </a:ext>
            </a:extLst>
          </p:cNvPr>
          <p:cNvSpPr txBox="1"/>
          <p:nvPr/>
        </p:nvSpPr>
        <p:spPr>
          <a:xfrm>
            <a:off x="593209" y="4393241"/>
            <a:ext cx="4999911" cy="1938992"/>
          </a:xfrm>
          <a:prstGeom prst="rect">
            <a:avLst/>
          </a:prstGeom>
          <a:noFill/>
        </p:spPr>
        <p:txBody>
          <a:bodyPr wrap="square" rtlCol="0">
            <a:spAutoFit/>
          </a:bodyPr>
          <a:lstStyle/>
          <a:p>
            <a:pPr marL="342900" indent="-342900">
              <a:buAutoNum type="arabicPeriod"/>
            </a:pPr>
            <a:r>
              <a:rPr lang="de-DE" sz="2400" dirty="0">
                <a:solidFill>
                  <a:schemeClr val="accent1">
                    <a:lumMod val="50000"/>
                  </a:schemeClr>
                </a:solidFill>
              </a:rPr>
              <a:t>Bedarf = Bedürfnis</a:t>
            </a:r>
          </a:p>
          <a:p>
            <a:r>
              <a:rPr lang="de-DE" sz="2400" dirty="0">
                <a:solidFill>
                  <a:schemeClr val="accent1">
                    <a:lumMod val="50000"/>
                  </a:schemeClr>
                </a:solidFill>
              </a:rPr>
              <a:t>- Projektidee gemeinsam </a:t>
            </a:r>
            <a:r>
              <a:rPr lang="de-DE" sz="2400" u="sng" dirty="0">
                <a:solidFill>
                  <a:schemeClr val="accent1">
                    <a:lumMod val="50000"/>
                  </a:schemeClr>
                </a:solidFill>
              </a:rPr>
              <a:t>mit</a:t>
            </a:r>
            <a:r>
              <a:rPr lang="de-DE" sz="2400" dirty="0">
                <a:solidFill>
                  <a:schemeClr val="accent1">
                    <a:lumMod val="50000"/>
                  </a:schemeClr>
                </a:solidFill>
              </a:rPr>
              <a:t> den jungen Menschen entwickeln</a:t>
            </a:r>
          </a:p>
          <a:p>
            <a:r>
              <a:rPr lang="de-DE" sz="2400" dirty="0">
                <a:solidFill>
                  <a:schemeClr val="accent1">
                    <a:lumMod val="50000"/>
                  </a:schemeClr>
                </a:solidFill>
              </a:rPr>
              <a:t>- Umsetzung/ Planung partizipativer &amp; altersgerecht durchführen</a:t>
            </a:r>
          </a:p>
        </p:txBody>
      </p:sp>
      <p:sp>
        <p:nvSpPr>
          <p:cNvPr id="5" name="Textfeld 4">
            <a:extLst>
              <a:ext uri="{FF2B5EF4-FFF2-40B4-BE49-F238E27FC236}">
                <a16:creationId xmlns:a16="http://schemas.microsoft.com/office/drawing/2014/main" id="{69E176C2-6C5E-029E-3AE7-AC43B6B3E390}"/>
              </a:ext>
            </a:extLst>
          </p:cNvPr>
          <p:cNvSpPr txBox="1"/>
          <p:nvPr/>
        </p:nvSpPr>
        <p:spPr>
          <a:xfrm rot="19558641">
            <a:off x="5364447" y="3626640"/>
            <a:ext cx="3653099" cy="1569660"/>
          </a:xfrm>
          <a:prstGeom prst="rect">
            <a:avLst/>
          </a:prstGeom>
          <a:noFill/>
        </p:spPr>
        <p:txBody>
          <a:bodyPr wrap="square" rtlCol="0">
            <a:spAutoFit/>
          </a:bodyPr>
          <a:lstStyle/>
          <a:p>
            <a:r>
              <a:rPr lang="de-DE" sz="2400" dirty="0">
                <a:solidFill>
                  <a:schemeClr val="accent1">
                    <a:lumMod val="50000"/>
                  </a:schemeClr>
                </a:solidFill>
              </a:rPr>
              <a:t>2. Partizipative Gestaltung</a:t>
            </a:r>
          </a:p>
          <a:p>
            <a:r>
              <a:rPr lang="de-DE" sz="2400" dirty="0">
                <a:solidFill>
                  <a:schemeClr val="accent1">
                    <a:lumMod val="50000"/>
                  </a:schemeClr>
                </a:solidFill>
              </a:rPr>
              <a:t>-niederschwellig!</a:t>
            </a:r>
          </a:p>
          <a:p>
            <a:r>
              <a:rPr lang="de-DE" sz="2400" dirty="0">
                <a:solidFill>
                  <a:schemeClr val="accent1">
                    <a:lumMod val="50000"/>
                  </a:schemeClr>
                </a:solidFill>
              </a:rPr>
              <a:t>- Wahrnehmung/ Darstellung nach außen</a:t>
            </a:r>
          </a:p>
        </p:txBody>
      </p:sp>
      <p:sp>
        <p:nvSpPr>
          <p:cNvPr id="6" name="Textfeld 5">
            <a:extLst>
              <a:ext uri="{FF2B5EF4-FFF2-40B4-BE49-F238E27FC236}">
                <a16:creationId xmlns:a16="http://schemas.microsoft.com/office/drawing/2014/main" id="{9A5CF5BF-C22B-7316-870F-BAFC05D6097C}"/>
              </a:ext>
            </a:extLst>
          </p:cNvPr>
          <p:cNvSpPr txBox="1"/>
          <p:nvPr/>
        </p:nvSpPr>
        <p:spPr>
          <a:xfrm>
            <a:off x="5887310" y="1705081"/>
            <a:ext cx="2778509" cy="1200329"/>
          </a:xfrm>
          <a:prstGeom prst="rect">
            <a:avLst/>
          </a:prstGeom>
          <a:noFill/>
        </p:spPr>
        <p:txBody>
          <a:bodyPr wrap="square" rtlCol="0">
            <a:spAutoFit/>
          </a:bodyPr>
          <a:lstStyle/>
          <a:p>
            <a:r>
              <a:rPr lang="de-DE" sz="2400" dirty="0">
                <a:solidFill>
                  <a:srgbClr val="C00000"/>
                </a:solidFill>
              </a:rPr>
              <a:t>- Eine Gemeinsame Sprache sprechen</a:t>
            </a:r>
          </a:p>
          <a:p>
            <a:r>
              <a:rPr lang="de-DE" sz="2400" dirty="0">
                <a:solidFill>
                  <a:srgbClr val="C00000"/>
                </a:solidFill>
              </a:rPr>
              <a:t>„Mix Tape“</a:t>
            </a:r>
          </a:p>
        </p:txBody>
      </p:sp>
      <p:sp>
        <p:nvSpPr>
          <p:cNvPr id="7" name="Textfeld 6">
            <a:extLst>
              <a:ext uri="{FF2B5EF4-FFF2-40B4-BE49-F238E27FC236}">
                <a16:creationId xmlns:a16="http://schemas.microsoft.com/office/drawing/2014/main" id="{F134F21C-191E-6538-4787-B802D123C1B0}"/>
              </a:ext>
            </a:extLst>
          </p:cNvPr>
          <p:cNvSpPr txBox="1"/>
          <p:nvPr/>
        </p:nvSpPr>
        <p:spPr>
          <a:xfrm rot="1093662">
            <a:off x="4897979" y="281031"/>
            <a:ext cx="1852557" cy="1569660"/>
          </a:xfrm>
          <a:prstGeom prst="rect">
            <a:avLst/>
          </a:prstGeom>
          <a:noFill/>
        </p:spPr>
        <p:txBody>
          <a:bodyPr wrap="square" rtlCol="0">
            <a:spAutoFit/>
          </a:bodyPr>
          <a:lstStyle/>
          <a:p>
            <a:r>
              <a:rPr lang="de-DE" sz="2400" dirty="0">
                <a:solidFill>
                  <a:srgbClr val="C00000"/>
                </a:solidFill>
              </a:rPr>
              <a:t>Organische Entwicklung:</a:t>
            </a:r>
          </a:p>
          <a:p>
            <a:r>
              <a:rPr lang="de-DE" sz="2400" dirty="0">
                <a:solidFill>
                  <a:srgbClr val="C00000"/>
                </a:solidFill>
              </a:rPr>
              <a:t>Flexibel bleiben</a:t>
            </a:r>
          </a:p>
        </p:txBody>
      </p:sp>
      <p:sp>
        <p:nvSpPr>
          <p:cNvPr id="8" name="Textfeld 7">
            <a:extLst>
              <a:ext uri="{FF2B5EF4-FFF2-40B4-BE49-F238E27FC236}">
                <a16:creationId xmlns:a16="http://schemas.microsoft.com/office/drawing/2014/main" id="{6C9CD953-EA2F-257D-6B6D-93A1AB1CB4FD}"/>
              </a:ext>
            </a:extLst>
          </p:cNvPr>
          <p:cNvSpPr txBox="1"/>
          <p:nvPr/>
        </p:nvSpPr>
        <p:spPr>
          <a:xfrm rot="21161456">
            <a:off x="156493" y="2176053"/>
            <a:ext cx="3818467" cy="707886"/>
          </a:xfrm>
          <a:prstGeom prst="rect">
            <a:avLst/>
          </a:prstGeom>
          <a:noFill/>
        </p:spPr>
        <p:txBody>
          <a:bodyPr wrap="square" rtlCol="0">
            <a:spAutoFit/>
          </a:bodyPr>
          <a:lstStyle/>
          <a:p>
            <a:r>
              <a:rPr lang="de-DE" sz="2000" dirty="0">
                <a:solidFill>
                  <a:srgbClr val="C00000"/>
                </a:solidFill>
              </a:rPr>
              <a:t>Besucher*innen ansprechen &amp; fragen &amp; mitbestimmen lassen</a:t>
            </a:r>
          </a:p>
        </p:txBody>
      </p:sp>
      <p:sp>
        <p:nvSpPr>
          <p:cNvPr id="9" name="Textfeld 8">
            <a:extLst>
              <a:ext uri="{FF2B5EF4-FFF2-40B4-BE49-F238E27FC236}">
                <a16:creationId xmlns:a16="http://schemas.microsoft.com/office/drawing/2014/main" id="{56D0BBB9-6190-D9DA-6F50-8367B9C8B5B8}"/>
              </a:ext>
            </a:extLst>
          </p:cNvPr>
          <p:cNvSpPr txBox="1"/>
          <p:nvPr/>
        </p:nvSpPr>
        <p:spPr>
          <a:xfrm rot="21018670">
            <a:off x="1456961" y="1098003"/>
            <a:ext cx="3200523" cy="923330"/>
          </a:xfrm>
          <a:prstGeom prst="rect">
            <a:avLst/>
          </a:prstGeom>
          <a:noFill/>
        </p:spPr>
        <p:txBody>
          <a:bodyPr wrap="square" rtlCol="0">
            <a:spAutoFit/>
          </a:bodyPr>
          <a:lstStyle/>
          <a:p>
            <a:r>
              <a:rPr lang="de-DE" dirty="0">
                <a:solidFill>
                  <a:schemeClr val="accent1">
                    <a:lumMod val="50000"/>
                  </a:schemeClr>
                </a:solidFill>
              </a:rPr>
              <a:t>Unterschiedliche Fähigkeiten der päd. Mitarbeiter*innen nutzen/bündeln </a:t>
            </a:r>
          </a:p>
        </p:txBody>
      </p:sp>
      <p:sp>
        <p:nvSpPr>
          <p:cNvPr id="10" name="Textfeld 9">
            <a:extLst>
              <a:ext uri="{FF2B5EF4-FFF2-40B4-BE49-F238E27FC236}">
                <a16:creationId xmlns:a16="http://schemas.microsoft.com/office/drawing/2014/main" id="{6E41D429-0A58-FB7E-77A3-73C96FE51940}"/>
              </a:ext>
            </a:extLst>
          </p:cNvPr>
          <p:cNvSpPr txBox="1"/>
          <p:nvPr/>
        </p:nvSpPr>
        <p:spPr>
          <a:xfrm rot="21161456">
            <a:off x="210939" y="221025"/>
            <a:ext cx="4069752" cy="923330"/>
          </a:xfrm>
          <a:prstGeom prst="rect">
            <a:avLst/>
          </a:prstGeom>
          <a:noFill/>
        </p:spPr>
        <p:txBody>
          <a:bodyPr wrap="square" rtlCol="0">
            <a:spAutoFit/>
          </a:bodyPr>
          <a:lstStyle/>
          <a:p>
            <a:r>
              <a:rPr lang="de-DE" dirty="0">
                <a:solidFill>
                  <a:srgbClr val="C00000"/>
                </a:solidFill>
              </a:rPr>
              <a:t>Auch die Fähigkeiten der Kinder/Jugendlichen nutzen/einsetzen</a:t>
            </a:r>
          </a:p>
          <a:p>
            <a:r>
              <a:rPr lang="de-DE" dirty="0">
                <a:solidFill>
                  <a:srgbClr val="C00000"/>
                </a:solidFill>
              </a:rPr>
              <a:t>Erfahrungen älterer TN nutzen/einsetzen</a:t>
            </a:r>
          </a:p>
        </p:txBody>
      </p:sp>
      <p:sp>
        <p:nvSpPr>
          <p:cNvPr id="11" name="Textfeld 10">
            <a:extLst>
              <a:ext uri="{FF2B5EF4-FFF2-40B4-BE49-F238E27FC236}">
                <a16:creationId xmlns:a16="http://schemas.microsoft.com/office/drawing/2014/main" id="{B3379B0E-B263-6738-1546-F7A9C8361BD2}"/>
              </a:ext>
            </a:extLst>
          </p:cNvPr>
          <p:cNvSpPr txBox="1"/>
          <p:nvPr/>
        </p:nvSpPr>
        <p:spPr>
          <a:xfrm>
            <a:off x="1023475" y="3533167"/>
            <a:ext cx="1765445" cy="707886"/>
          </a:xfrm>
          <a:prstGeom prst="rect">
            <a:avLst/>
          </a:prstGeom>
          <a:noFill/>
        </p:spPr>
        <p:txBody>
          <a:bodyPr wrap="square" rtlCol="0">
            <a:spAutoFit/>
          </a:bodyPr>
          <a:lstStyle/>
          <a:p>
            <a:r>
              <a:rPr lang="de-DE" sz="2000" u="sng" dirty="0">
                <a:solidFill>
                  <a:schemeClr val="accent1">
                    <a:lumMod val="50000"/>
                  </a:schemeClr>
                </a:solidFill>
              </a:rPr>
              <a:t>Partizipation:</a:t>
            </a:r>
          </a:p>
          <a:p>
            <a:r>
              <a:rPr lang="de-DE" sz="2000" dirty="0">
                <a:solidFill>
                  <a:schemeClr val="accent1">
                    <a:lumMod val="50000"/>
                  </a:schemeClr>
                </a:solidFill>
              </a:rPr>
              <a:t>Alter +  Reife</a:t>
            </a:r>
          </a:p>
        </p:txBody>
      </p:sp>
      <p:sp>
        <p:nvSpPr>
          <p:cNvPr id="12" name="Rechteck 11">
            <a:extLst>
              <a:ext uri="{FF2B5EF4-FFF2-40B4-BE49-F238E27FC236}">
                <a16:creationId xmlns:a16="http://schemas.microsoft.com/office/drawing/2014/main" id="{3458A3E0-9021-67F1-1B62-7B814FF080CC}"/>
              </a:ext>
            </a:extLst>
          </p:cNvPr>
          <p:cNvSpPr/>
          <p:nvPr/>
        </p:nvSpPr>
        <p:spPr>
          <a:xfrm rot="464828">
            <a:off x="3536104" y="2319948"/>
            <a:ext cx="2066544" cy="1854389"/>
          </a:xfrm>
          <a:prstGeom prst="rect">
            <a:avLst/>
          </a:prstGeom>
          <a:solidFill>
            <a:srgbClr val="FF8B8B"/>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4000" dirty="0"/>
              <a:t>Tisch 2</a:t>
            </a:r>
          </a:p>
        </p:txBody>
      </p:sp>
    </p:spTree>
    <p:extLst>
      <p:ext uri="{BB962C8B-B14F-4D97-AF65-F5344CB8AC3E}">
        <p14:creationId xmlns:p14="http://schemas.microsoft.com/office/powerpoint/2010/main" val="2193201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753E5245-FF4A-158E-9447-AD1C1D17A7D9}"/>
              </a:ext>
            </a:extLst>
          </p:cNvPr>
          <p:cNvSpPr txBox="1"/>
          <p:nvPr/>
        </p:nvSpPr>
        <p:spPr>
          <a:xfrm>
            <a:off x="5475054" y="353521"/>
            <a:ext cx="3492969" cy="1938992"/>
          </a:xfrm>
          <a:prstGeom prst="rect">
            <a:avLst/>
          </a:prstGeom>
          <a:noFill/>
        </p:spPr>
        <p:txBody>
          <a:bodyPr wrap="square" rtlCol="0">
            <a:spAutoFit/>
          </a:bodyPr>
          <a:lstStyle/>
          <a:p>
            <a:r>
              <a:rPr lang="de-DE" sz="2400" dirty="0">
                <a:solidFill>
                  <a:schemeClr val="accent2">
                    <a:lumMod val="75000"/>
                  </a:schemeClr>
                </a:solidFill>
              </a:rPr>
              <a:t>- mitnehmen im Prozess Kids</a:t>
            </a:r>
          </a:p>
          <a:p>
            <a:r>
              <a:rPr lang="de-DE" sz="2400" dirty="0">
                <a:solidFill>
                  <a:schemeClr val="accent2">
                    <a:lumMod val="75000"/>
                  </a:schemeClr>
                </a:solidFill>
              </a:rPr>
              <a:t>- auch die Teamer müssen offen bleiben für Veränderungen</a:t>
            </a:r>
          </a:p>
        </p:txBody>
      </p:sp>
      <p:sp>
        <p:nvSpPr>
          <p:cNvPr id="5" name="Textfeld 4">
            <a:extLst>
              <a:ext uri="{FF2B5EF4-FFF2-40B4-BE49-F238E27FC236}">
                <a16:creationId xmlns:a16="http://schemas.microsoft.com/office/drawing/2014/main" id="{940ABD62-A71E-3241-F2B8-5576470F7204}"/>
              </a:ext>
            </a:extLst>
          </p:cNvPr>
          <p:cNvSpPr txBox="1"/>
          <p:nvPr/>
        </p:nvSpPr>
        <p:spPr>
          <a:xfrm rot="20194657">
            <a:off x="6104469" y="5361478"/>
            <a:ext cx="2743200" cy="461665"/>
          </a:xfrm>
          <a:prstGeom prst="rect">
            <a:avLst/>
          </a:prstGeom>
          <a:noFill/>
        </p:spPr>
        <p:txBody>
          <a:bodyPr wrap="square" rtlCol="0">
            <a:spAutoFit/>
          </a:bodyPr>
          <a:lstStyle/>
          <a:p>
            <a:r>
              <a:rPr lang="de-DE" sz="2400" dirty="0">
                <a:solidFill>
                  <a:schemeClr val="accent2">
                    <a:lumMod val="75000"/>
                  </a:schemeClr>
                </a:solidFill>
              </a:rPr>
              <a:t>Wünsche erfüllen</a:t>
            </a:r>
          </a:p>
        </p:txBody>
      </p:sp>
      <p:sp>
        <p:nvSpPr>
          <p:cNvPr id="6" name="Textfeld 5">
            <a:extLst>
              <a:ext uri="{FF2B5EF4-FFF2-40B4-BE49-F238E27FC236}">
                <a16:creationId xmlns:a16="http://schemas.microsoft.com/office/drawing/2014/main" id="{4ABBD02C-28E8-F7AC-6220-FB4A7A53E00B}"/>
              </a:ext>
            </a:extLst>
          </p:cNvPr>
          <p:cNvSpPr txBox="1"/>
          <p:nvPr/>
        </p:nvSpPr>
        <p:spPr>
          <a:xfrm rot="19665094">
            <a:off x="5221791" y="3598652"/>
            <a:ext cx="2990526" cy="1569660"/>
          </a:xfrm>
          <a:prstGeom prst="rect">
            <a:avLst/>
          </a:prstGeom>
          <a:noFill/>
        </p:spPr>
        <p:txBody>
          <a:bodyPr wrap="square" rtlCol="0">
            <a:spAutoFit/>
          </a:bodyPr>
          <a:lstStyle/>
          <a:p>
            <a:r>
              <a:rPr lang="de-DE" sz="2400" dirty="0">
                <a:solidFill>
                  <a:schemeClr val="accent2">
                    <a:lumMod val="75000"/>
                  </a:schemeClr>
                </a:solidFill>
              </a:rPr>
              <a:t>Partizipation langfristig denken </a:t>
            </a:r>
          </a:p>
          <a:p>
            <a:r>
              <a:rPr lang="de-DE" sz="2400" dirty="0">
                <a:solidFill>
                  <a:schemeClr val="accent2">
                    <a:lumMod val="75000"/>
                  </a:schemeClr>
                </a:solidFill>
                <a:sym typeface="Wingdings" panose="05000000000000000000" pitchFamily="2" charset="2"/>
              </a:rPr>
              <a:t></a:t>
            </a:r>
            <a:r>
              <a:rPr lang="de-DE" sz="2400" dirty="0">
                <a:solidFill>
                  <a:schemeClr val="accent2">
                    <a:lumMod val="75000"/>
                  </a:schemeClr>
                </a:solidFill>
              </a:rPr>
              <a:t> Kids/Jugendliche lernen</a:t>
            </a:r>
          </a:p>
        </p:txBody>
      </p:sp>
      <p:sp>
        <p:nvSpPr>
          <p:cNvPr id="7" name="Textfeld 6">
            <a:extLst>
              <a:ext uri="{FF2B5EF4-FFF2-40B4-BE49-F238E27FC236}">
                <a16:creationId xmlns:a16="http://schemas.microsoft.com/office/drawing/2014/main" id="{10012423-7CDE-CA6A-A153-FFC849D0E0D7}"/>
              </a:ext>
            </a:extLst>
          </p:cNvPr>
          <p:cNvSpPr txBox="1"/>
          <p:nvPr/>
        </p:nvSpPr>
        <p:spPr>
          <a:xfrm rot="183274">
            <a:off x="1459595" y="3977235"/>
            <a:ext cx="2584272" cy="646331"/>
          </a:xfrm>
          <a:prstGeom prst="rect">
            <a:avLst/>
          </a:prstGeom>
          <a:noFill/>
        </p:spPr>
        <p:txBody>
          <a:bodyPr wrap="square" rtlCol="0">
            <a:spAutoFit/>
          </a:bodyPr>
          <a:lstStyle/>
          <a:p>
            <a:r>
              <a:rPr lang="de-DE" dirty="0"/>
              <a:t>Umfrage zu Jahresbeginn bei Kids/Jugendlichen</a:t>
            </a:r>
          </a:p>
        </p:txBody>
      </p:sp>
      <p:sp>
        <p:nvSpPr>
          <p:cNvPr id="8" name="Textfeld 7">
            <a:extLst>
              <a:ext uri="{FF2B5EF4-FFF2-40B4-BE49-F238E27FC236}">
                <a16:creationId xmlns:a16="http://schemas.microsoft.com/office/drawing/2014/main" id="{24BD5E02-8C13-C5FF-7FDF-2ACEBB8EBF91}"/>
              </a:ext>
            </a:extLst>
          </p:cNvPr>
          <p:cNvSpPr txBox="1"/>
          <p:nvPr/>
        </p:nvSpPr>
        <p:spPr>
          <a:xfrm>
            <a:off x="2023533" y="4921180"/>
            <a:ext cx="2420366" cy="646331"/>
          </a:xfrm>
          <a:prstGeom prst="rect">
            <a:avLst/>
          </a:prstGeom>
          <a:noFill/>
        </p:spPr>
        <p:txBody>
          <a:bodyPr wrap="square" rtlCol="0">
            <a:spAutoFit/>
          </a:bodyPr>
          <a:lstStyle/>
          <a:p>
            <a:r>
              <a:rPr lang="de-DE" dirty="0"/>
              <a:t>Habt ihr Ideen, wie wir das umsetzen können?</a:t>
            </a:r>
          </a:p>
        </p:txBody>
      </p:sp>
      <p:cxnSp>
        <p:nvCxnSpPr>
          <p:cNvPr id="10" name="Gerade Verbindung mit Pfeil 9">
            <a:extLst>
              <a:ext uri="{FF2B5EF4-FFF2-40B4-BE49-F238E27FC236}">
                <a16:creationId xmlns:a16="http://schemas.microsoft.com/office/drawing/2014/main" id="{B8EBF335-4183-6ACA-85A8-976A850B7534}"/>
              </a:ext>
            </a:extLst>
          </p:cNvPr>
          <p:cNvCxnSpPr>
            <a:cxnSpLocks/>
          </p:cNvCxnSpPr>
          <p:nvPr/>
        </p:nvCxnSpPr>
        <p:spPr>
          <a:xfrm>
            <a:off x="2884424" y="4622475"/>
            <a:ext cx="0" cy="26063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feld 11">
            <a:extLst>
              <a:ext uri="{FF2B5EF4-FFF2-40B4-BE49-F238E27FC236}">
                <a16:creationId xmlns:a16="http://schemas.microsoft.com/office/drawing/2014/main" id="{8DA9B903-25A7-F74B-BD87-1C0E1A58E8EC}"/>
              </a:ext>
            </a:extLst>
          </p:cNvPr>
          <p:cNvSpPr txBox="1"/>
          <p:nvPr/>
        </p:nvSpPr>
        <p:spPr>
          <a:xfrm rot="361088">
            <a:off x="2247471" y="5931759"/>
            <a:ext cx="1353542" cy="400110"/>
          </a:xfrm>
          <a:prstGeom prst="rect">
            <a:avLst/>
          </a:prstGeom>
          <a:noFill/>
        </p:spPr>
        <p:txBody>
          <a:bodyPr wrap="square" rtlCol="0">
            <a:spAutoFit/>
          </a:bodyPr>
          <a:lstStyle/>
          <a:p>
            <a:r>
              <a:rPr lang="de-DE" sz="2000" dirty="0">
                <a:solidFill>
                  <a:schemeClr val="accent2">
                    <a:lumMod val="75000"/>
                  </a:schemeClr>
                </a:solidFill>
              </a:rPr>
              <a:t>Im Plenum</a:t>
            </a:r>
          </a:p>
        </p:txBody>
      </p:sp>
      <p:cxnSp>
        <p:nvCxnSpPr>
          <p:cNvPr id="14" name="Gerader Verbinder 13">
            <a:extLst>
              <a:ext uri="{FF2B5EF4-FFF2-40B4-BE49-F238E27FC236}">
                <a16:creationId xmlns:a16="http://schemas.microsoft.com/office/drawing/2014/main" id="{2982D4D4-255C-A08C-8AFF-88E583ED3B9E}"/>
              </a:ext>
            </a:extLst>
          </p:cNvPr>
          <p:cNvCxnSpPr>
            <a:cxnSpLocks/>
          </p:cNvCxnSpPr>
          <p:nvPr/>
        </p:nvCxnSpPr>
        <p:spPr>
          <a:xfrm flipV="1">
            <a:off x="2873756" y="5567511"/>
            <a:ext cx="10668" cy="27382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feld 14">
            <a:extLst>
              <a:ext uri="{FF2B5EF4-FFF2-40B4-BE49-F238E27FC236}">
                <a16:creationId xmlns:a16="http://schemas.microsoft.com/office/drawing/2014/main" id="{BEA18B8C-6654-7196-594A-728AB1F98D80}"/>
              </a:ext>
            </a:extLst>
          </p:cNvPr>
          <p:cNvSpPr txBox="1"/>
          <p:nvPr/>
        </p:nvSpPr>
        <p:spPr>
          <a:xfrm rot="361088">
            <a:off x="846533" y="4768194"/>
            <a:ext cx="1353542" cy="646331"/>
          </a:xfrm>
          <a:prstGeom prst="rect">
            <a:avLst/>
          </a:prstGeom>
          <a:noFill/>
        </p:spPr>
        <p:txBody>
          <a:bodyPr wrap="square" rtlCol="0">
            <a:spAutoFit/>
          </a:bodyPr>
          <a:lstStyle/>
          <a:p>
            <a:r>
              <a:rPr lang="de-DE" dirty="0">
                <a:solidFill>
                  <a:schemeClr val="accent2">
                    <a:lumMod val="75000"/>
                  </a:schemeClr>
                </a:solidFill>
              </a:rPr>
              <a:t>Anonym </a:t>
            </a:r>
          </a:p>
          <a:p>
            <a:r>
              <a:rPr lang="de-DE" dirty="0">
                <a:solidFill>
                  <a:schemeClr val="accent2">
                    <a:lumMod val="75000"/>
                  </a:schemeClr>
                </a:solidFill>
              </a:rPr>
              <a:t>In Box</a:t>
            </a:r>
          </a:p>
        </p:txBody>
      </p:sp>
      <p:cxnSp>
        <p:nvCxnSpPr>
          <p:cNvPr id="16" name="Gerader Verbinder 15">
            <a:extLst>
              <a:ext uri="{FF2B5EF4-FFF2-40B4-BE49-F238E27FC236}">
                <a16:creationId xmlns:a16="http://schemas.microsoft.com/office/drawing/2014/main" id="{BA5CDFA0-6DEF-89A2-772D-18B57FC5D4CB}"/>
              </a:ext>
            </a:extLst>
          </p:cNvPr>
          <p:cNvCxnSpPr>
            <a:cxnSpLocks/>
          </p:cNvCxnSpPr>
          <p:nvPr/>
        </p:nvCxnSpPr>
        <p:spPr>
          <a:xfrm flipH="1">
            <a:off x="1444210" y="4622475"/>
            <a:ext cx="164876" cy="200092"/>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8" name="Textfeld 17">
            <a:extLst>
              <a:ext uri="{FF2B5EF4-FFF2-40B4-BE49-F238E27FC236}">
                <a16:creationId xmlns:a16="http://schemas.microsoft.com/office/drawing/2014/main" id="{D1620B49-6FAA-138A-B8B5-0CA6FC2CB6C1}"/>
              </a:ext>
            </a:extLst>
          </p:cNvPr>
          <p:cNvSpPr txBox="1"/>
          <p:nvPr/>
        </p:nvSpPr>
        <p:spPr>
          <a:xfrm rot="20722992">
            <a:off x="206829" y="1983950"/>
            <a:ext cx="2931397" cy="1569660"/>
          </a:xfrm>
          <a:prstGeom prst="rect">
            <a:avLst/>
          </a:prstGeom>
          <a:noFill/>
        </p:spPr>
        <p:txBody>
          <a:bodyPr wrap="square" rtlCol="0">
            <a:spAutoFit/>
          </a:bodyPr>
          <a:lstStyle/>
          <a:p>
            <a:r>
              <a:rPr lang="de-DE" sz="2400" dirty="0"/>
              <a:t>Mitmachen können …</a:t>
            </a:r>
          </a:p>
          <a:p>
            <a:r>
              <a:rPr lang="de-DE" sz="2400" dirty="0"/>
              <a:t>ABER: auch sagen können, was nicht geht!</a:t>
            </a:r>
          </a:p>
        </p:txBody>
      </p:sp>
      <p:sp>
        <p:nvSpPr>
          <p:cNvPr id="19" name="Rechteck 18">
            <a:extLst>
              <a:ext uri="{FF2B5EF4-FFF2-40B4-BE49-F238E27FC236}">
                <a16:creationId xmlns:a16="http://schemas.microsoft.com/office/drawing/2014/main" id="{70B8B506-3DAC-B176-D6ED-4C422F06718B}"/>
              </a:ext>
            </a:extLst>
          </p:cNvPr>
          <p:cNvSpPr/>
          <p:nvPr/>
        </p:nvSpPr>
        <p:spPr>
          <a:xfrm rot="20702981">
            <a:off x="2689313" y="771801"/>
            <a:ext cx="1730676" cy="74676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rPr>
              <a:t>WÜNSCHE-ERFÜLLKISTE</a:t>
            </a:r>
          </a:p>
        </p:txBody>
      </p:sp>
      <p:sp>
        <p:nvSpPr>
          <p:cNvPr id="20" name="Rechteck 19">
            <a:extLst>
              <a:ext uri="{FF2B5EF4-FFF2-40B4-BE49-F238E27FC236}">
                <a16:creationId xmlns:a16="http://schemas.microsoft.com/office/drawing/2014/main" id="{DA695AF6-6A19-F2CB-A62E-A8DE04772F49}"/>
              </a:ext>
            </a:extLst>
          </p:cNvPr>
          <p:cNvSpPr/>
          <p:nvPr/>
        </p:nvSpPr>
        <p:spPr>
          <a:xfrm rot="753643">
            <a:off x="3231599" y="2209142"/>
            <a:ext cx="2066544" cy="1854389"/>
          </a:xfrm>
          <a:prstGeom prst="rect">
            <a:avLst/>
          </a:prstGeom>
          <a:solidFill>
            <a:srgbClr val="FF8B8B"/>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4000" dirty="0"/>
              <a:t>Tisch 3</a:t>
            </a:r>
          </a:p>
        </p:txBody>
      </p:sp>
    </p:spTree>
    <p:extLst>
      <p:ext uri="{BB962C8B-B14F-4D97-AF65-F5344CB8AC3E}">
        <p14:creationId xmlns:p14="http://schemas.microsoft.com/office/powerpoint/2010/main" val="373326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9997FBA6-6AFA-EB9A-D5DC-D97A04A87970}"/>
              </a:ext>
            </a:extLst>
          </p:cNvPr>
          <p:cNvSpPr txBox="1"/>
          <p:nvPr/>
        </p:nvSpPr>
        <p:spPr>
          <a:xfrm rot="978219">
            <a:off x="5292571" y="3340360"/>
            <a:ext cx="2941785" cy="1384995"/>
          </a:xfrm>
          <a:prstGeom prst="rect">
            <a:avLst/>
          </a:prstGeom>
          <a:noFill/>
        </p:spPr>
        <p:txBody>
          <a:bodyPr wrap="square" rtlCol="0">
            <a:spAutoFit/>
          </a:bodyPr>
          <a:lstStyle/>
          <a:p>
            <a:r>
              <a:rPr lang="de-DE" sz="2800" dirty="0">
                <a:solidFill>
                  <a:schemeClr val="accent6">
                    <a:lumMod val="50000"/>
                  </a:schemeClr>
                </a:solidFill>
              </a:rPr>
              <a:t>Fördermittelgeber geben eigene Ziele oft vor</a:t>
            </a:r>
          </a:p>
        </p:txBody>
      </p:sp>
      <p:sp>
        <p:nvSpPr>
          <p:cNvPr id="5" name="Textfeld 4">
            <a:extLst>
              <a:ext uri="{FF2B5EF4-FFF2-40B4-BE49-F238E27FC236}">
                <a16:creationId xmlns:a16="http://schemas.microsoft.com/office/drawing/2014/main" id="{DB5F245F-2B28-FB6F-6614-E9AF9D028A46}"/>
              </a:ext>
            </a:extLst>
          </p:cNvPr>
          <p:cNvSpPr txBox="1"/>
          <p:nvPr/>
        </p:nvSpPr>
        <p:spPr>
          <a:xfrm rot="978219">
            <a:off x="6334462" y="738294"/>
            <a:ext cx="3083674" cy="1815882"/>
          </a:xfrm>
          <a:prstGeom prst="rect">
            <a:avLst/>
          </a:prstGeom>
          <a:noFill/>
        </p:spPr>
        <p:txBody>
          <a:bodyPr wrap="square" rtlCol="0">
            <a:spAutoFit/>
          </a:bodyPr>
          <a:lstStyle/>
          <a:p>
            <a:r>
              <a:rPr lang="de-DE" sz="2800" dirty="0">
                <a:solidFill>
                  <a:schemeClr val="accent6">
                    <a:lumMod val="50000"/>
                  </a:schemeClr>
                </a:solidFill>
              </a:rPr>
              <a:t>Durchgängige Abfrage von Interessen &amp; Wünschen</a:t>
            </a:r>
          </a:p>
        </p:txBody>
      </p:sp>
      <p:sp>
        <p:nvSpPr>
          <p:cNvPr id="6" name="Textfeld 5">
            <a:extLst>
              <a:ext uri="{FF2B5EF4-FFF2-40B4-BE49-F238E27FC236}">
                <a16:creationId xmlns:a16="http://schemas.microsoft.com/office/drawing/2014/main" id="{EF8EB177-C111-4C69-2FE6-54EBD5A868EC}"/>
              </a:ext>
            </a:extLst>
          </p:cNvPr>
          <p:cNvSpPr txBox="1"/>
          <p:nvPr/>
        </p:nvSpPr>
        <p:spPr>
          <a:xfrm rot="1348758">
            <a:off x="2711398" y="4772878"/>
            <a:ext cx="4891838" cy="523220"/>
          </a:xfrm>
          <a:prstGeom prst="rect">
            <a:avLst/>
          </a:prstGeom>
          <a:noFill/>
        </p:spPr>
        <p:txBody>
          <a:bodyPr wrap="square" rtlCol="0">
            <a:spAutoFit/>
          </a:bodyPr>
          <a:lstStyle/>
          <a:p>
            <a:r>
              <a:rPr lang="de-DE" sz="2800" dirty="0">
                <a:solidFill>
                  <a:schemeClr val="accent6">
                    <a:lumMod val="50000"/>
                  </a:schemeClr>
                </a:solidFill>
              </a:rPr>
              <a:t>Problem: strukturelle Förderung</a:t>
            </a:r>
          </a:p>
        </p:txBody>
      </p:sp>
      <p:sp>
        <p:nvSpPr>
          <p:cNvPr id="7" name="Textfeld 6">
            <a:extLst>
              <a:ext uri="{FF2B5EF4-FFF2-40B4-BE49-F238E27FC236}">
                <a16:creationId xmlns:a16="http://schemas.microsoft.com/office/drawing/2014/main" id="{DD9E107B-259E-8E72-1EDB-1C295FFB4AC2}"/>
              </a:ext>
            </a:extLst>
          </p:cNvPr>
          <p:cNvSpPr txBox="1"/>
          <p:nvPr/>
        </p:nvSpPr>
        <p:spPr>
          <a:xfrm rot="739270">
            <a:off x="598415" y="4571450"/>
            <a:ext cx="4023766" cy="1938992"/>
          </a:xfrm>
          <a:prstGeom prst="rect">
            <a:avLst/>
          </a:prstGeom>
          <a:noFill/>
        </p:spPr>
        <p:txBody>
          <a:bodyPr wrap="square" rtlCol="0">
            <a:spAutoFit/>
          </a:bodyPr>
          <a:lstStyle/>
          <a:p>
            <a:r>
              <a:rPr lang="de-DE" sz="2000" dirty="0">
                <a:solidFill>
                  <a:schemeClr val="accent6">
                    <a:lumMod val="50000"/>
                  </a:schemeClr>
                </a:solidFill>
              </a:rPr>
              <a:t>Eigene Ziele vs. Ziele der Kids</a:t>
            </a:r>
          </a:p>
          <a:p>
            <a:r>
              <a:rPr lang="de-DE" sz="2000" dirty="0">
                <a:solidFill>
                  <a:schemeClr val="accent6">
                    <a:lumMod val="50000"/>
                  </a:schemeClr>
                </a:solidFill>
              </a:rPr>
              <a:t>Wie kriegt man Kinder dazu was Neues auszuprobieren?</a:t>
            </a:r>
          </a:p>
          <a:p>
            <a:r>
              <a:rPr lang="de-DE" sz="2000" dirty="0">
                <a:solidFill>
                  <a:schemeClr val="accent6">
                    <a:lumMod val="50000"/>
                  </a:schemeClr>
                </a:solidFill>
              </a:rPr>
              <a:t>- Mut zum Scheitern</a:t>
            </a:r>
          </a:p>
          <a:p>
            <a:r>
              <a:rPr lang="de-DE" sz="2000" dirty="0">
                <a:solidFill>
                  <a:schemeClr val="accent6">
                    <a:lumMod val="50000"/>
                  </a:schemeClr>
                </a:solidFill>
              </a:rPr>
              <a:t>- neue Ideen mit etwas „was auf jeden Fall Spaß macht“ verbinden</a:t>
            </a:r>
          </a:p>
        </p:txBody>
      </p:sp>
      <p:sp>
        <p:nvSpPr>
          <p:cNvPr id="8" name="Textfeld 7">
            <a:extLst>
              <a:ext uri="{FF2B5EF4-FFF2-40B4-BE49-F238E27FC236}">
                <a16:creationId xmlns:a16="http://schemas.microsoft.com/office/drawing/2014/main" id="{B2757C0F-B5F0-B543-B435-8DAB6A26DA39}"/>
              </a:ext>
            </a:extLst>
          </p:cNvPr>
          <p:cNvSpPr txBox="1"/>
          <p:nvPr/>
        </p:nvSpPr>
        <p:spPr>
          <a:xfrm rot="978219">
            <a:off x="3933758" y="1219879"/>
            <a:ext cx="2447117" cy="954107"/>
          </a:xfrm>
          <a:prstGeom prst="rect">
            <a:avLst/>
          </a:prstGeom>
          <a:noFill/>
        </p:spPr>
        <p:txBody>
          <a:bodyPr wrap="square" rtlCol="0">
            <a:spAutoFit/>
          </a:bodyPr>
          <a:lstStyle/>
          <a:p>
            <a:r>
              <a:rPr lang="de-DE" sz="2800" dirty="0">
                <a:solidFill>
                  <a:schemeClr val="accent6">
                    <a:lumMod val="50000"/>
                  </a:schemeClr>
                </a:solidFill>
              </a:rPr>
              <a:t>Eigene Ziele vs.</a:t>
            </a:r>
          </a:p>
          <a:p>
            <a:r>
              <a:rPr lang="de-DE" sz="2800" dirty="0">
                <a:solidFill>
                  <a:schemeClr val="accent6">
                    <a:lumMod val="50000"/>
                  </a:schemeClr>
                </a:solidFill>
              </a:rPr>
              <a:t>Ziele der TN</a:t>
            </a:r>
          </a:p>
        </p:txBody>
      </p:sp>
      <p:sp>
        <p:nvSpPr>
          <p:cNvPr id="9" name="Textfeld 8">
            <a:extLst>
              <a:ext uri="{FF2B5EF4-FFF2-40B4-BE49-F238E27FC236}">
                <a16:creationId xmlns:a16="http://schemas.microsoft.com/office/drawing/2014/main" id="{5BE129F6-B153-8C2B-3879-B11C87613F4E}"/>
              </a:ext>
            </a:extLst>
          </p:cNvPr>
          <p:cNvSpPr txBox="1"/>
          <p:nvPr/>
        </p:nvSpPr>
        <p:spPr>
          <a:xfrm rot="18297458">
            <a:off x="1973089" y="1370029"/>
            <a:ext cx="2522108" cy="830997"/>
          </a:xfrm>
          <a:prstGeom prst="rect">
            <a:avLst/>
          </a:prstGeom>
          <a:noFill/>
        </p:spPr>
        <p:txBody>
          <a:bodyPr wrap="square" rtlCol="0">
            <a:spAutoFit/>
          </a:bodyPr>
          <a:lstStyle/>
          <a:p>
            <a:r>
              <a:rPr lang="de-DE" sz="2400" dirty="0">
                <a:solidFill>
                  <a:schemeClr val="accent6">
                    <a:lumMod val="50000"/>
                  </a:schemeClr>
                </a:solidFill>
              </a:rPr>
              <a:t>TN bei Exploration mit einbeziehen</a:t>
            </a:r>
          </a:p>
        </p:txBody>
      </p:sp>
      <p:sp>
        <p:nvSpPr>
          <p:cNvPr id="10" name="Textfeld 9">
            <a:extLst>
              <a:ext uri="{FF2B5EF4-FFF2-40B4-BE49-F238E27FC236}">
                <a16:creationId xmlns:a16="http://schemas.microsoft.com/office/drawing/2014/main" id="{044CB6C7-EC43-BF5C-6084-A45973C4CBE8}"/>
              </a:ext>
            </a:extLst>
          </p:cNvPr>
          <p:cNvSpPr txBox="1"/>
          <p:nvPr/>
        </p:nvSpPr>
        <p:spPr>
          <a:xfrm rot="20679955">
            <a:off x="1630535" y="238748"/>
            <a:ext cx="1987765" cy="707886"/>
          </a:xfrm>
          <a:prstGeom prst="rect">
            <a:avLst/>
          </a:prstGeom>
          <a:noFill/>
        </p:spPr>
        <p:txBody>
          <a:bodyPr wrap="square" rtlCol="0">
            <a:spAutoFit/>
          </a:bodyPr>
          <a:lstStyle/>
          <a:p>
            <a:r>
              <a:rPr lang="de-DE" sz="2000" dirty="0">
                <a:solidFill>
                  <a:schemeClr val="accent6">
                    <a:lumMod val="50000"/>
                  </a:schemeClr>
                </a:solidFill>
              </a:rPr>
              <a:t>Beteiligung per Abfrage</a:t>
            </a:r>
          </a:p>
        </p:txBody>
      </p:sp>
      <p:sp>
        <p:nvSpPr>
          <p:cNvPr id="11" name="Textfeld 10">
            <a:extLst>
              <a:ext uri="{FF2B5EF4-FFF2-40B4-BE49-F238E27FC236}">
                <a16:creationId xmlns:a16="http://schemas.microsoft.com/office/drawing/2014/main" id="{5544CC6A-20C2-6D7C-E05C-3FD36570842C}"/>
              </a:ext>
            </a:extLst>
          </p:cNvPr>
          <p:cNvSpPr txBox="1"/>
          <p:nvPr/>
        </p:nvSpPr>
        <p:spPr>
          <a:xfrm rot="20206432">
            <a:off x="368302" y="1344477"/>
            <a:ext cx="1360893" cy="830997"/>
          </a:xfrm>
          <a:prstGeom prst="rect">
            <a:avLst/>
          </a:prstGeom>
          <a:noFill/>
        </p:spPr>
        <p:txBody>
          <a:bodyPr wrap="square" rtlCol="0">
            <a:spAutoFit/>
          </a:bodyPr>
          <a:lstStyle/>
          <a:p>
            <a:r>
              <a:rPr lang="de-DE" sz="2400" dirty="0">
                <a:solidFill>
                  <a:schemeClr val="accent6">
                    <a:lumMod val="50000"/>
                  </a:schemeClr>
                </a:solidFill>
              </a:rPr>
              <a:t>GEBE - Methode</a:t>
            </a:r>
          </a:p>
        </p:txBody>
      </p:sp>
      <p:sp>
        <p:nvSpPr>
          <p:cNvPr id="12" name="Textfeld 11">
            <a:extLst>
              <a:ext uri="{FF2B5EF4-FFF2-40B4-BE49-F238E27FC236}">
                <a16:creationId xmlns:a16="http://schemas.microsoft.com/office/drawing/2014/main" id="{9F517A19-3F0A-4FC6-E45C-F0EAF00449D4}"/>
              </a:ext>
            </a:extLst>
          </p:cNvPr>
          <p:cNvSpPr txBox="1"/>
          <p:nvPr/>
        </p:nvSpPr>
        <p:spPr>
          <a:xfrm rot="930583">
            <a:off x="815460" y="2843505"/>
            <a:ext cx="2257022" cy="1200329"/>
          </a:xfrm>
          <a:prstGeom prst="rect">
            <a:avLst/>
          </a:prstGeom>
          <a:noFill/>
        </p:spPr>
        <p:txBody>
          <a:bodyPr wrap="square" rtlCol="0">
            <a:spAutoFit/>
          </a:bodyPr>
          <a:lstStyle/>
          <a:p>
            <a:r>
              <a:rPr lang="de-DE" sz="2400" dirty="0">
                <a:solidFill>
                  <a:schemeClr val="accent6">
                    <a:lumMod val="50000"/>
                  </a:schemeClr>
                </a:solidFill>
              </a:rPr>
              <a:t>Strukturelle Förderung erhöhen</a:t>
            </a:r>
          </a:p>
        </p:txBody>
      </p:sp>
      <p:sp>
        <p:nvSpPr>
          <p:cNvPr id="13" name="Rechteck 12">
            <a:extLst>
              <a:ext uri="{FF2B5EF4-FFF2-40B4-BE49-F238E27FC236}">
                <a16:creationId xmlns:a16="http://schemas.microsoft.com/office/drawing/2014/main" id="{C883A6EF-5893-9FF4-0343-537EB1EAD180}"/>
              </a:ext>
            </a:extLst>
          </p:cNvPr>
          <p:cNvSpPr/>
          <p:nvPr/>
        </p:nvSpPr>
        <p:spPr>
          <a:xfrm rot="1392020">
            <a:off x="3269695" y="2345803"/>
            <a:ext cx="2066544" cy="1854389"/>
          </a:xfrm>
          <a:prstGeom prst="rect">
            <a:avLst/>
          </a:prstGeom>
          <a:solidFill>
            <a:srgbClr val="FF8B8B"/>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4000" dirty="0"/>
              <a:t>Tisch 4</a:t>
            </a:r>
          </a:p>
        </p:txBody>
      </p:sp>
    </p:spTree>
    <p:extLst>
      <p:ext uri="{BB962C8B-B14F-4D97-AF65-F5344CB8AC3E}">
        <p14:creationId xmlns:p14="http://schemas.microsoft.com/office/powerpoint/2010/main" val="4109072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E1B6B195-998B-2D49-236C-4B24CB55A4B9}"/>
              </a:ext>
            </a:extLst>
          </p:cNvPr>
          <p:cNvSpPr txBox="1"/>
          <p:nvPr/>
        </p:nvSpPr>
        <p:spPr>
          <a:xfrm rot="234128">
            <a:off x="527544" y="2023310"/>
            <a:ext cx="3083398" cy="584775"/>
          </a:xfrm>
          <a:prstGeom prst="rect">
            <a:avLst/>
          </a:prstGeom>
          <a:noFill/>
        </p:spPr>
        <p:txBody>
          <a:bodyPr wrap="square" rtlCol="0">
            <a:spAutoFit/>
          </a:bodyPr>
          <a:lstStyle/>
          <a:p>
            <a:r>
              <a:rPr lang="de-DE" sz="1600" dirty="0">
                <a:solidFill>
                  <a:schemeClr val="accent1">
                    <a:lumMod val="50000"/>
                  </a:schemeClr>
                </a:solidFill>
              </a:rPr>
              <a:t>Unterschiedliche Einrichtungen</a:t>
            </a:r>
          </a:p>
          <a:p>
            <a:r>
              <a:rPr lang="de-DE" sz="1600" dirty="0">
                <a:solidFill>
                  <a:schemeClr val="accent1">
                    <a:lumMod val="50000"/>
                  </a:schemeClr>
                </a:solidFill>
                <a:sym typeface="Wingdings" panose="05000000000000000000" pitchFamily="2" charset="2"/>
              </a:rPr>
              <a:t> Unterschiedliche Projektarbeit</a:t>
            </a:r>
            <a:endParaRPr lang="de-DE" sz="1600" dirty="0">
              <a:solidFill>
                <a:schemeClr val="accent1">
                  <a:lumMod val="50000"/>
                </a:schemeClr>
              </a:solidFill>
            </a:endParaRPr>
          </a:p>
        </p:txBody>
      </p:sp>
      <p:sp>
        <p:nvSpPr>
          <p:cNvPr id="5" name="Textfeld 4">
            <a:extLst>
              <a:ext uri="{FF2B5EF4-FFF2-40B4-BE49-F238E27FC236}">
                <a16:creationId xmlns:a16="http://schemas.microsoft.com/office/drawing/2014/main" id="{C60B60E9-4881-0854-86DB-752AC9E84460}"/>
              </a:ext>
            </a:extLst>
          </p:cNvPr>
          <p:cNvSpPr txBox="1"/>
          <p:nvPr/>
        </p:nvSpPr>
        <p:spPr>
          <a:xfrm rot="21153739">
            <a:off x="454886" y="2956151"/>
            <a:ext cx="3238709" cy="830997"/>
          </a:xfrm>
          <a:prstGeom prst="rect">
            <a:avLst/>
          </a:prstGeom>
          <a:noFill/>
        </p:spPr>
        <p:txBody>
          <a:bodyPr wrap="square" rtlCol="0">
            <a:spAutoFit/>
          </a:bodyPr>
          <a:lstStyle/>
          <a:p>
            <a:pPr algn="ctr"/>
            <a:r>
              <a:rPr lang="de-DE" sz="1600" dirty="0">
                <a:solidFill>
                  <a:schemeClr val="accent1">
                    <a:lumMod val="50000"/>
                  </a:schemeClr>
                </a:solidFill>
              </a:rPr>
              <a:t>Personelle + Finanzielle Ressourcen</a:t>
            </a:r>
          </a:p>
          <a:p>
            <a:pPr algn="ctr"/>
            <a:r>
              <a:rPr lang="de-DE" sz="1600" dirty="0">
                <a:solidFill>
                  <a:schemeClr val="accent1">
                    <a:lumMod val="50000"/>
                  </a:schemeClr>
                </a:solidFill>
              </a:rPr>
              <a:t>Vs.</a:t>
            </a:r>
          </a:p>
          <a:p>
            <a:pPr algn="ctr"/>
            <a:r>
              <a:rPr lang="de-DE" sz="1600" dirty="0">
                <a:solidFill>
                  <a:schemeClr val="accent1">
                    <a:lumMod val="50000"/>
                  </a:schemeClr>
                </a:solidFill>
              </a:rPr>
              <a:t>Bedürfnisse Teilnehmer*innen</a:t>
            </a:r>
          </a:p>
        </p:txBody>
      </p:sp>
      <p:sp>
        <p:nvSpPr>
          <p:cNvPr id="6" name="Textfeld 5">
            <a:extLst>
              <a:ext uri="{FF2B5EF4-FFF2-40B4-BE49-F238E27FC236}">
                <a16:creationId xmlns:a16="http://schemas.microsoft.com/office/drawing/2014/main" id="{1C15A384-FC8C-9144-0B51-D6D09719862B}"/>
              </a:ext>
            </a:extLst>
          </p:cNvPr>
          <p:cNvSpPr txBox="1"/>
          <p:nvPr/>
        </p:nvSpPr>
        <p:spPr>
          <a:xfrm rot="1271467">
            <a:off x="312276" y="4334990"/>
            <a:ext cx="2599953" cy="523220"/>
          </a:xfrm>
          <a:prstGeom prst="rect">
            <a:avLst/>
          </a:prstGeom>
          <a:noFill/>
        </p:spPr>
        <p:txBody>
          <a:bodyPr wrap="square" rtlCol="0">
            <a:spAutoFit/>
          </a:bodyPr>
          <a:lstStyle/>
          <a:p>
            <a:r>
              <a:rPr lang="de-DE" sz="1400" dirty="0">
                <a:solidFill>
                  <a:schemeClr val="accent1">
                    <a:lumMod val="50000"/>
                  </a:schemeClr>
                </a:solidFill>
              </a:rPr>
              <a:t>Antrag ….viel Zeit…. Bewilligung</a:t>
            </a:r>
          </a:p>
          <a:p>
            <a:r>
              <a:rPr lang="de-DE" sz="1400" dirty="0">
                <a:solidFill>
                  <a:schemeClr val="accent1">
                    <a:lumMod val="50000"/>
                  </a:schemeClr>
                </a:solidFill>
                <a:sym typeface="Wingdings" panose="05000000000000000000" pitchFamily="2" charset="2"/>
              </a:rPr>
              <a:t> Andere Bedürfnisse</a:t>
            </a:r>
            <a:endParaRPr lang="de-DE" sz="1400" dirty="0">
              <a:solidFill>
                <a:schemeClr val="accent1">
                  <a:lumMod val="50000"/>
                </a:schemeClr>
              </a:solidFill>
            </a:endParaRPr>
          </a:p>
        </p:txBody>
      </p:sp>
      <p:sp>
        <p:nvSpPr>
          <p:cNvPr id="7" name="Textfeld 6">
            <a:extLst>
              <a:ext uri="{FF2B5EF4-FFF2-40B4-BE49-F238E27FC236}">
                <a16:creationId xmlns:a16="http://schemas.microsoft.com/office/drawing/2014/main" id="{14D6DC6E-594D-52F0-E701-FF742FE26DBE}"/>
              </a:ext>
            </a:extLst>
          </p:cNvPr>
          <p:cNvSpPr txBox="1"/>
          <p:nvPr/>
        </p:nvSpPr>
        <p:spPr>
          <a:xfrm rot="662755">
            <a:off x="2849335" y="4522574"/>
            <a:ext cx="2334977" cy="461665"/>
          </a:xfrm>
          <a:prstGeom prst="rect">
            <a:avLst/>
          </a:prstGeom>
          <a:noFill/>
        </p:spPr>
        <p:txBody>
          <a:bodyPr wrap="square" rtlCol="0">
            <a:spAutoFit/>
          </a:bodyPr>
          <a:lstStyle/>
          <a:p>
            <a:r>
              <a:rPr lang="de-DE" sz="1200" dirty="0">
                <a:solidFill>
                  <a:schemeClr val="accent1">
                    <a:lumMod val="50000"/>
                  </a:schemeClr>
                </a:solidFill>
              </a:rPr>
              <a:t>Auch wenige Teilnehmer*innen</a:t>
            </a:r>
          </a:p>
          <a:p>
            <a:r>
              <a:rPr lang="de-DE" sz="1200" dirty="0">
                <a:solidFill>
                  <a:schemeClr val="accent1">
                    <a:lumMod val="50000"/>
                  </a:schemeClr>
                </a:solidFill>
              </a:rPr>
              <a:t>reichen aus </a:t>
            </a:r>
            <a:r>
              <a:rPr lang="de-DE" sz="1200" dirty="0">
                <a:solidFill>
                  <a:schemeClr val="accent1">
                    <a:lumMod val="50000"/>
                  </a:schemeClr>
                </a:solidFill>
                <a:sym typeface="Wingdings" panose="05000000000000000000" pitchFamily="2" charset="2"/>
              </a:rPr>
              <a:t> strahlt nach außen</a:t>
            </a:r>
            <a:endParaRPr lang="de-DE" sz="1200" dirty="0">
              <a:solidFill>
                <a:schemeClr val="accent1">
                  <a:lumMod val="50000"/>
                </a:schemeClr>
              </a:solidFill>
            </a:endParaRPr>
          </a:p>
        </p:txBody>
      </p:sp>
      <p:sp>
        <p:nvSpPr>
          <p:cNvPr id="8" name="Textfeld 7">
            <a:extLst>
              <a:ext uri="{FF2B5EF4-FFF2-40B4-BE49-F238E27FC236}">
                <a16:creationId xmlns:a16="http://schemas.microsoft.com/office/drawing/2014/main" id="{B1D43246-2B64-C6EE-A17F-B1AFC6051D24}"/>
              </a:ext>
            </a:extLst>
          </p:cNvPr>
          <p:cNvSpPr txBox="1"/>
          <p:nvPr/>
        </p:nvSpPr>
        <p:spPr>
          <a:xfrm rot="862292">
            <a:off x="2140480" y="5219410"/>
            <a:ext cx="2040025" cy="769441"/>
          </a:xfrm>
          <a:prstGeom prst="rect">
            <a:avLst/>
          </a:prstGeom>
          <a:noFill/>
        </p:spPr>
        <p:txBody>
          <a:bodyPr wrap="square" rtlCol="0">
            <a:spAutoFit/>
          </a:bodyPr>
          <a:lstStyle/>
          <a:p>
            <a:r>
              <a:rPr lang="de-DE" sz="1100" dirty="0">
                <a:solidFill>
                  <a:schemeClr val="accent1">
                    <a:lumMod val="50000"/>
                  </a:schemeClr>
                </a:solidFill>
              </a:rPr>
              <a:t>„Schwammige“ offene Projektanträge, damit Inhalte mit Teilnehmer*innen gefüllt werden können </a:t>
            </a:r>
          </a:p>
        </p:txBody>
      </p:sp>
      <p:pic>
        <p:nvPicPr>
          <p:cNvPr id="10" name="Grafik 9" descr="Kind mit Ballon Silhouette">
            <a:extLst>
              <a:ext uri="{FF2B5EF4-FFF2-40B4-BE49-F238E27FC236}">
                <a16:creationId xmlns:a16="http://schemas.microsoft.com/office/drawing/2014/main" id="{32F4D88C-9ECD-C313-7395-A282FDD43E2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392345">
            <a:off x="4749103" y="5307545"/>
            <a:ext cx="444785" cy="444785"/>
          </a:xfrm>
          <a:prstGeom prst="rect">
            <a:avLst/>
          </a:prstGeom>
        </p:spPr>
      </p:pic>
      <p:pic>
        <p:nvPicPr>
          <p:cNvPr id="14" name="Grafik 13" descr="Verwirrte Person Silhouette">
            <a:extLst>
              <a:ext uri="{FF2B5EF4-FFF2-40B4-BE49-F238E27FC236}">
                <a16:creationId xmlns:a16="http://schemas.microsoft.com/office/drawing/2014/main" id="{34F2A156-1F59-06E6-DCF5-4612719A884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1108440">
            <a:off x="710833" y="5896566"/>
            <a:ext cx="732337" cy="732337"/>
          </a:xfrm>
          <a:prstGeom prst="rect">
            <a:avLst/>
          </a:prstGeom>
        </p:spPr>
      </p:pic>
      <p:sp>
        <p:nvSpPr>
          <p:cNvPr id="15" name="Textfeld 14">
            <a:extLst>
              <a:ext uri="{FF2B5EF4-FFF2-40B4-BE49-F238E27FC236}">
                <a16:creationId xmlns:a16="http://schemas.microsoft.com/office/drawing/2014/main" id="{63A05F0F-1B36-3BAE-AEFB-5249406023A9}"/>
              </a:ext>
            </a:extLst>
          </p:cNvPr>
          <p:cNvSpPr txBox="1"/>
          <p:nvPr/>
        </p:nvSpPr>
        <p:spPr>
          <a:xfrm rot="862292">
            <a:off x="1331731" y="5899949"/>
            <a:ext cx="2310408" cy="307777"/>
          </a:xfrm>
          <a:prstGeom prst="rect">
            <a:avLst/>
          </a:prstGeom>
          <a:noFill/>
        </p:spPr>
        <p:txBody>
          <a:bodyPr wrap="square" rtlCol="0">
            <a:spAutoFit/>
          </a:bodyPr>
          <a:lstStyle/>
          <a:p>
            <a:r>
              <a:rPr lang="de-DE" sz="1400" dirty="0">
                <a:solidFill>
                  <a:schemeClr val="accent1">
                    <a:lumMod val="50000"/>
                  </a:schemeClr>
                </a:solidFill>
                <a:sym typeface="Wingdings" panose="05000000000000000000" pitchFamily="2" charset="2"/>
              </a:rPr>
              <a:t> Eher Beziehungswünsche</a:t>
            </a:r>
            <a:endParaRPr lang="de-DE" sz="1400" dirty="0">
              <a:solidFill>
                <a:schemeClr val="accent1">
                  <a:lumMod val="50000"/>
                </a:schemeClr>
              </a:solidFill>
            </a:endParaRPr>
          </a:p>
        </p:txBody>
      </p:sp>
      <p:sp>
        <p:nvSpPr>
          <p:cNvPr id="16" name="Textfeld 15">
            <a:extLst>
              <a:ext uri="{FF2B5EF4-FFF2-40B4-BE49-F238E27FC236}">
                <a16:creationId xmlns:a16="http://schemas.microsoft.com/office/drawing/2014/main" id="{8B3398B0-078F-C94B-A74E-B9D61F0F5DA7}"/>
              </a:ext>
            </a:extLst>
          </p:cNvPr>
          <p:cNvSpPr txBox="1"/>
          <p:nvPr/>
        </p:nvSpPr>
        <p:spPr>
          <a:xfrm rot="472569">
            <a:off x="1288344" y="6388203"/>
            <a:ext cx="2336504" cy="276999"/>
          </a:xfrm>
          <a:prstGeom prst="rect">
            <a:avLst/>
          </a:prstGeom>
          <a:noFill/>
        </p:spPr>
        <p:txBody>
          <a:bodyPr wrap="square" rtlCol="0">
            <a:spAutoFit/>
          </a:bodyPr>
          <a:lstStyle/>
          <a:p>
            <a:r>
              <a:rPr lang="de-DE" sz="1200" dirty="0">
                <a:solidFill>
                  <a:schemeClr val="accent1">
                    <a:lumMod val="50000"/>
                  </a:schemeClr>
                </a:solidFill>
                <a:sym typeface="Wingdings" panose="05000000000000000000" pitchFamily="2" charset="2"/>
              </a:rPr>
              <a:t> Wollen oft nur den Raum</a:t>
            </a:r>
            <a:endParaRPr lang="de-DE" sz="1200" dirty="0">
              <a:solidFill>
                <a:schemeClr val="accent1">
                  <a:lumMod val="50000"/>
                </a:schemeClr>
              </a:solidFill>
            </a:endParaRPr>
          </a:p>
        </p:txBody>
      </p:sp>
      <p:sp>
        <p:nvSpPr>
          <p:cNvPr id="17" name="Textfeld 16">
            <a:extLst>
              <a:ext uri="{FF2B5EF4-FFF2-40B4-BE49-F238E27FC236}">
                <a16:creationId xmlns:a16="http://schemas.microsoft.com/office/drawing/2014/main" id="{6D33CE1E-C305-F474-847D-488BD1C54CA4}"/>
              </a:ext>
            </a:extLst>
          </p:cNvPr>
          <p:cNvSpPr txBox="1"/>
          <p:nvPr/>
        </p:nvSpPr>
        <p:spPr>
          <a:xfrm rot="707179">
            <a:off x="3958816" y="5171129"/>
            <a:ext cx="960118" cy="584775"/>
          </a:xfrm>
          <a:prstGeom prst="rect">
            <a:avLst/>
          </a:prstGeom>
          <a:noFill/>
        </p:spPr>
        <p:txBody>
          <a:bodyPr wrap="square" rtlCol="0">
            <a:spAutoFit/>
          </a:bodyPr>
          <a:lstStyle/>
          <a:p>
            <a:r>
              <a:rPr lang="de-DE" sz="1600" dirty="0" err="1">
                <a:solidFill>
                  <a:schemeClr val="accent1">
                    <a:lumMod val="50000"/>
                  </a:schemeClr>
                </a:solidFill>
                <a:sym typeface="Wingdings" panose="05000000000000000000" pitchFamily="2" charset="2"/>
              </a:rPr>
              <a:t>GeBe</a:t>
            </a:r>
            <a:r>
              <a:rPr lang="de-DE" sz="1600" dirty="0">
                <a:solidFill>
                  <a:schemeClr val="accent1">
                    <a:lumMod val="50000"/>
                  </a:schemeClr>
                </a:solidFill>
                <a:sym typeface="Wingdings" panose="05000000000000000000" pitchFamily="2" charset="2"/>
              </a:rPr>
              <a:t> Methode</a:t>
            </a:r>
            <a:endParaRPr lang="de-DE" sz="1600" dirty="0">
              <a:solidFill>
                <a:schemeClr val="accent1">
                  <a:lumMod val="50000"/>
                </a:schemeClr>
              </a:solidFill>
            </a:endParaRPr>
          </a:p>
        </p:txBody>
      </p:sp>
      <p:pic>
        <p:nvPicPr>
          <p:cNvPr id="18" name="Grafik 17" descr="Kind mit Ballon Silhouette">
            <a:extLst>
              <a:ext uri="{FF2B5EF4-FFF2-40B4-BE49-F238E27FC236}">
                <a16:creationId xmlns:a16="http://schemas.microsoft.com/office/drawing/2014/main" id="{49CBD4FF-75CF-E9EA-434C-2291B75D827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733885">
            <a:off x="964643" y="5231729"/>
            <a:ext cx="636738" cy="636738"/>
          </a:xfrm>
          <a:prstGeom prst="rect">
            <a:avLst/>
          </a:prstGeom>
        </p:spPr>
      </p:pic>
      <p:pic>
        <p:nvPicPr>
          <p:cNvPr id="20" name="Grafik 19" descr="Callcenter Silhouette">
            <a:extLst>
              <a:ext uri="{FF2B5EF4-FFF2-40B4-BE49-F238E27FC236}">
                <a16:creationId xmlns:a16="http://schemas.microsoft.com/office/drawing/2014/main" id="{76D8399A-FC15-93D9-68A2-06DB73EF4AD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073817" y="5610570"/>
            <a:ext cx="424055" cy="424055"/>
          </a:xfrm>
          <a:prstGeom prst="rect">
            <a:avLst/>
          </a:prstGeom>
        </p:spPr>
      </p:pic>
      <p:sp>
        <p:nvSpPr>
          <p:cNvPr id="21" name="Sprechblase: oval 20">
            <a:extLst>
              <a:ext uri="{FF2B5EF4-FFF2-40B4-BE49-F238E27FC236}">
                <a16:creationId xmlns:a16="http://schemas.microsoft.com/office/drawing/2014/main" id="{FCB3F149-4612-0D98-3D76-BCB8F237E45F}"/>
              </a:ext>
            </a:extLst>
          </p:cNvPr>
          <p:cNvSpPr/>
          <p:nvPr/>
        </p:nvSpPr>
        <p:spPr>
          <a:xfrm rot="20553127">
            <a:off x="5017643" y="4997428"/>
            <a:ext cx="536401" cy="310403"/>
          </a:xfrm>
          <a:prstGeom prst="wedgeEllipseCallout">
            <a:avLst>
              <a:gd name="adj1" fmla="val -49142"/>
              <a:gd name="adj2" fmla="val 77146"/>
            </a:avLst>
          </a:prstGeom>
          <a:noFill/>
          <a:ln w="12700">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Sprechblase: oval 21">
            <a:extLst>
              <a:ext uri="{FF2B5EF4-FFF2-40B4-BE49-F238E27FC236}">
                <a16:creationId xmlns:a16="http://schemas.microsoft.com/office/drawing/2014/main" id="{22CA3998-19B7-700F-6A1B-F70E7E1371F8}"/>
              </a:ext>
            </a:extLst>
          </p:cNvPr>
          <p:cNvSpPr/>
          <p:nvPr/>
        </p:nvSpPr>
        <p:spPr>
          <a:xfrm rot="181849">
            <a:off x="5450121" y="5236446"/>
            <a:ext cx="703722" cy="345281"/>
          </a:xfrm>
          <a:prstGeom prst="wedgeEllipseCallout">
            <a:avLst>
              <a:gd name="adj1" fmla="val -49142"/>
              <a:gd name="adj2" fmla="val 77146"/>
            </a:avLst>
          </a:prstGeom>
          <a:noFill/>
          <a:ln w="12700">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Textfeld 22">
            <a:extLst>
              <a:ext uri="{FF2B5EF4-FFF2-40B4-BE49-F238E27FC236}">
                <a16:creationId xmlns:a16="http://schemas.microsoft.com/office/drawing/2014/main" id="{223CABBD-90BC-E549-0E48-04AB58B06093}"/>
              </a:ext>
            </a:extLst>
          </p:cNvPr>
          <p:cNvSpPr txBox="1"/>
          <p:nvPr/>
        </p:nvSpPr>
        <p:spPr>
          <a:xfrm rot="20109043">
            <a:off x="5086227" y="5021740"/>
            <a:ext cx="451697" cy="276999"/>
          </a:xfrm>
          <a:prstGeom prst="rect">
            <a:avLst/>
          </a:prstGeom>
          <a:noFill/>
          <a:ln>
            <a:noFill/>
          </a:ln>
        </p:spPr>
        <p:txBody>
          <a:bodyPr wrap="square" rtlCol="0">
            <a:spAutoFit/>
          </a:bodyPr>
          <a:lstStyle/>
          <a:p>
            <a:r>
              <a:rPr lang="de-DE" sz="1200" dirty="0">
                <a:solidFill>
                  <a:schemeClr val="accent1">
                    <a:lumMod val="50000"/>
                  </a:schemeClr>
                </a:solidFill>
              </a:rPr>
              <a:t>???</a:t>
            </a:r>
          </a:p>
        </p:txBody>
      </p:sp>
      <p:sp>
        <p:nvSpPr>
          <p:cNvPr id="24" name="Textfeld 23">
            <a:extLst>
              <a:ext uri="{FF2B5EF4-FFF2-40B4-BE49-F238E27FC236}">
                <a16:creationId xmlns:a16="http://schemas.microsoft.com/office/drawing/2014/main" id="{2B62EC71-D977-E169-A0BB-D7493DC6C0AF}"/>
              </a:ext>
            </a:extLst>
          </p:cNvPr>
          <p:cNvSpPr txBox="1"/>
          <p:nvPr/>
        </p:nvSpPr>
        <p:spPr>
          <a:xfrm>
            <a:off x="5488016" y="5242321"/>
            <a:ext cx="767475" cy="307777"/>
          </a:xfrm>
          <a:prstGeom prst="rect">
            <a:avLst/>
          </a:prstGeom>
          <a:noFill/>
        </p:spPr>
        <p:txBody>
          <a:bodyPr wrap="square" rtlCol="0">
            <a:spAutoFit/>
          </a:bodyPr>
          <a:lstStyle/>
          <a:p>
            <a:r>
              <a:rPr lang="de-DE" sz="700" dirty="0">
                <a:solidFill>
                  <a:schemeClr val="accent1">
                    <a:lumMod val="50000"/>
                  </a:schemeClr>
                </a:solidFill>
              </a:rPr>
              <a:t>Was ist dein Bedürfnis?</a:t>
            </a:r>
          </a:p>
        </p:txBody>
      </p:sp>
      <p:sp>
        <p:nvSpPr>
          <p:cNvPr id="25" name="Textfeld 24">
            <a:extLst>
              <a:ext uri="{FF2B5EF4-FFF2-40B4-BE49-F238E27FC236}">
                <a16:creationId xmlns:a16="http://schemas.microsoft.com/office/drawing/2014/main" id="{15531022-F3BE-42C1-7FC9-4BA689864179}"/>
              </a:ext>
            </a:extLst>
          </p:cNvPr>
          <p:cNvSpPr txBox="1"/>
          <p:nvPr/>
        </p:nvSpPr>
        <p:spPr>
          <a:xfrm rot="21335416">
            <a:off x="4554335" y="6129015"/>
            <a:ext cx="2221422" cy="646331"/>
          </a:xfrm>
          <a:prstGeom prst="rect">
            <a:avLst/>
          </a:prstGeom>
          <a:noFill/>
        </p:spPr>
        <p:txBody>
          <a:bodyPr wrap="square" rtlCol="0">
            <a:spAutoFit/>
          </a:bodyPr>
          <a:lstStyle/>
          <a:p>
            <a:pPr algn="ctr"/>
            <a:r>
              <a:rPr lang="de-DE" sz="1200" dirty="0">
                <a:solidFill>
                  <a:schemeClr val="accent1">
                    <a:lumMod val="50000"/>
                  </a:schemeClr>
                </a:solidFill>
              </a:rPr>
              <a:t>Individuelle Bedürfnisse</a:t>
            </a:r>
          </a:p>
          <a:p>
            <a:pPr algn="ctr"/>
            <a:r>
              <a:rPr lang="de-DE" sz="1200" dirty="0">
                <a:solidFill>
                  <a:schemeClr val="accent1">
                    <a:lumMod val="50000"/>
                  </a:schemeClr>
                </a:solidFill>
              </a:rPr>
              <a:t>Vs. </a:t>
            </a:r>
          </a:p>
          <a:p>
            <a:pPr algn="ctr"/>
            <a:r>
              <a:rPr lang="de-DE" sz="1200" dirty="0">
                <a:solidFill>
                  <a:schemeClr val="accent1">
                    <a:lumMod val="50000"/>
                  </a:schemeClr>
                </a:solidFill>
              </a:rPr>
              <a:t>Gruppenbedürfnisse?</a:t>
            </a:r>
          </a:p>
        </p:txBody>
      </p:sp>
      <p:sp>
        <p:nvSpPr>
          <p:cNvPr id="26" name="Textfeld 25">
            <a:extLst>
              <a:ext uri="{FF2B5EF4-FFF2-40B4-BE49-F238E27FC236}">
                <a16:creationId xmlns:a16="http://schemas.microsoft.com/office/drawing/2014/main" id="{EE4EA511-FA23-D6AA-0137-B030623A938E}"/>
              </a:ext>
            </a:extLst>
          </p:cNvPr>
          <p:cNvSpPr txBox="1"/>
          <p:nvPr/>
        </p:nvSpPr>
        <p:spPr>
          <a:xfrm rot="20085302">
            <a:off x="6073576" y="5073044"/>
            <a:ext cx="1720810" cy="338554"/>
          </a:xfrm>
          <a:prstGeom prst="rect">
            <a:avLst/>
          </a:prstGeom>
          <a:noFill/>
        </p:spPr>
        <p:txBody>
          <a:bodyPr wrap="square" rtlCol="0">
            <a:spAutoFit/>
          </a:bodyPr>
          <a:lstStyle/>
          <a:p>
            <a:r>
              <a:rPr lang="de-DE" sz="1600" u="sng" dirty="0">
                <a:solidFill>
                  <a:schemeClr val="accent1">
                    <a:lumMod val="50000"/>
                  </a:schemeClr>
                </a:solidFill>
              </a:rPr>
              <a:t>Was brauche ich?</a:t>
            </a:r>
          </a:p>
        </p:txBody>
      </p:sp>
      <p:sp>
        <p:nvSpPr>
          <p:cNvPr id="27" name="Textfeld 26">
            <a:extLst>
              <a:ext uri="{FF2B5EF4-FFF2-40B4-BE49-F238E27FC236}">
                <a16:creationId xmlns:a16="http://schemas.microsoft.com/office/drawing/2014/main" id="{87104F15-649A-2A34-DFE8-7C54D118CFB1}"/>
              </a:ext>
            </a:extLst>
          </p:cNvPr>
          <p:cNvSpPr txBox="1"/>
          <p:nvPr/>
        </p:nvSpPr>
        <p:spPr>
          <a:xfrm rot="19603518">
            <a:off x="6957941" y="5411624"/>
            <a:ext cx="828213" cy="461665"/>
          </a:xfrm>
          <a:prstGeom prst="rect">
            <a:avLst/>
          </a:prstGeom>
          <a:noFill/>
        </p:spPr>
        <p:txBody>
          <a:bodyPr wrap="square" rtlCol="0">
            <a:spAutoFit/>
          </a:bodyPr>
          <a:lstStyle/>
          <a:p>
            <a:r>
              <a:rPr lang="de-DE" sz="1200" dirty="0">
                <a:solidFill>
                  <a:schemeClr val="accent1">
                    <a:lumMod val="50000"/>
                  </a:schemeClr>
                </a:solidFill>
              </a:rPr>
              <a:t>Ich will CHILLEN!</a:t>
            </a:r>
          </a:p>
        </p:txBody>
      </p:sp>
      <p:sp>
        <p:nvSpPr>
          <p:cNvPr id="28" name="Textfeld 27">
            <a:extLst>
              <a:ext uri="{FF2B5EF4-FFF2-40B4-BE49-F238E27FC236}">
                <a16:creationId xmlns:a16="http://schemas.microsoft.com/office/drawing/2014/main" id="{E9C1D292-53AA-C30F-664C-2221AEB345A6}"/>
              </a:ext>
            </a:extLst>
          </p:cNvPr>
          <p:cNvSpPr txBox="1"/>
          <p:nvPr/>
        </p:nvSpPr>
        <p:spPr>
          <a:xfrm rot="21003293">
            <a:off x="7714891" y="5421512"/>
            <a:ext cx="1720810" cy="830997"/>
          </a:xfrm>
          <a:prstGeom prst="rect">
            <a:avLst/>
          </a:prstGeom>
          <a:noFill/>
        </p:spPr>
        <p:txBody>
          <a:bodyPr wrap="square" rtlCol="0">
            <a:spAutoFit/>
          </a:bodyPr>
          <a:lstStyle/>
          <a:p>
            <a:pPr algn="ctr"/>
            <a:r>
              <a:rPr lang="de-DE" sz="1600" dirty="0">
                <a:solidFill>
                  <a:schemeClr val="accent1">
                    <a:lumMod val="50000"/>
                  </a:schemeClr>
                </a:solidFill>
              </a:rPr>
              <a:t>POLITIK</a:t>
            </a:r>
          </a:p>
          <a:p>
            <a:pPr algn="ctr"/>
            <a:r>
              <a:rPr lang="de-DE" sz="1600" dirty="0">
                <a:solidFill>
                  <a:schemeClr val="accent1">
                    <a:lumMod val="50000"/>
                  </a:schemeClr>
                </a:solidFill>
              </a:rPr>
              <a:t>&amp; </a:t>
            </a:r>
          </a:p>
          <a:p>
            <a:pPr algn="ctr"/>
            <a:r>
              <a:rPr lang="de-DE" sz="1600" dirty="0">
                <a:solidFill>
                  <a:schemeClr val="accent1">
                    <a:lumMod val="50000"/>
                  </a:schemeClr>
                </a:solidFill>
              </a:rPr>
              <a:t>VERWALTUNG</a:t>
            </a:r>
          </a:p>
        </p:txBody>
      </p:sp>
      <p:sp>
        <p:nvSpPr>
          <p:cNvPr id="29" name="Sprechblase: oval 28">
            <a:extLst>
              <a:ext uri="{FF2B5EF4-FFF2-40B4-BE49-F238E27FC236}">
                <a16:creationId xmlns:a16="http://schemas.microsoft.com/office/drawing/2014/main" id="{B86D971D-FD54-3999-BF83-F768A9968708}"/>
              </a:ext>
            </a:extLst>
          </p:cNvPr>
          <p:cNvSpPr/>
          <p:nvPr/>
        </p:nvSpPr>
        <p:spPr>
          <a:xfrm rot="20378999">
            <a:off x="6961885" y="5362320"/>
            <a:ext cx="767475" cy="645679"/>
          </a:xfrm>
          <a:prstGeom prst="wedgeEllipseCallout">
            <a:avLst>
              <a:gd name="adj1" fmla="val 5504"/>
              <a:gd name="adj2" fmla="val 61524"/>
            </a:avLst>
          </a:prstGeom>
          <a:noFill/>
          <a:ln>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800" dirty="0">
              <a:solidFill>
                <a:schemeClr val="accent1">
                  <a:lumMod val="50000"/>
                </a:schemeClr>
              </a:solidFill>
            </a:endParaRPr>
          </a:p>
        </p:txBody>
      </p:sp>
      <p:sp>
        <p:nvSpPr>
          <p:cNvPr id="30" name="Sprechblase: oval 29">
            <a:extLst>
              <a:ext uri="{FF2B5EF4-FFF2-40B4-BE49-F238E27FC236}">
                <a16:creationId xmlns:a16="http://schemas.microsoft.com/office/drawing/2014/main" id="{69C39DAD-57CE-CDE8-8DEC-EC1C65872FF3}"/>
              </a:ext>
            </a:extLst>
          </p:cNvPr>
          <p:cNvSpPr/>
          <p:nvPr/>
        </p:nvSpPr>
        <p:spPr>
          <a:xfrm rot="20378999">
            <a:off x="7538542" y="4811147"/>
            <a:ext cx="918461" cy="645679"/>
          </a:xfrm>
          <a:prstGeom prst="wedgeEllipseCallout">
            <a:avLst>
              <a:gd name="adj1" fmla="val 44253"/>
              <a:gd name="adj2" fmla="val 66020"/>
            </a:avLst>
          </a:prstGeom>
          <a:noFill/>
          <a:ln>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Textfeld 31">
            <a:extLst>
              <a:ext uri="{FF2B5EF4-FFF2-40B4-BE49-F238E27FC236}">
                <a16:creationId xmlns:a16="http://schemas.microsoft.com/office/drawing/2014/main" id="{1F598B67-E6EB-7D1F-06F0-6EF535A1DA0B}"/>
              </a:ext>
            </a:extLst>
          </p:cNvPr>
          <p:cNvSpPr txBox="1"/>
          <p:nvPr/>
        </p:nvSpPr>
        <p:spPr>
          <a:xfrm rot="20360138">
            <a:off x="7509780" y="4879978"/>
            <a:ext cx="1018770" cy="584775"/>
          </a:xfrm>
          <a:prstGeom prst="rect">
            <a:avLst/>
          </a:prstGeom>
          <a:noFill/>
        </p:spPr>
        <p:txBody>
          <a:bodyPr wrap="square" rtlCol="0">
            <a:spAutoFit/>
          </a:bodyPr>
          <a:lstStyle/>
          <a:p>
            <a:pPr algn="ctr"/>
            <a:r>
              <a:rPr lang="de-DE" sz="900" dirty="0">
                <a:solidFill>
                  <a:schemeClr val="accent1">
                    <a:lumMod val="50000"/>
                  </a:schemeClr>
                </a:solidFill>
              </a:rPr>
              <a:t>Schreib doch  ´n Antrag!</a:t>
            </a:r>
          </a:p>
          <a:p>
            <a:pPr algn="ctr"/>
            <a:r>
              <a:rPr lang="de-DE" sz="700" dirty="0">
                <a:solidFill>
                  <a:schemeClr val="accent1">
                    <a:lumMod val="50000"/>
                  </a:schemeClr>
                </a:solidFill>
              </a:rPr>
              <a:t>Bewilligung in ca. 0,5 Jahren</a:t>
            </a:r>
          </a:p>
        </p:txBody>
      </p:sp>
      <p:sp>
        <p:nvSpPr>
          <p:cNvPr id="33" name="Textfeld 32">
            <a:extLst>
              <a:ext uri="{FF2B5EF4-FFF2-40B4-BE49-F238E27FC236}">
                <a16:creationId xmlns:a16="http://schemas.microsoft.com/office/drawing/2014/main" id="{BB246153-2DB3-4EA3-4AEC-7BC7BE2BB0BB}"/>
              </a:ext>
            </a:extLst>
          </p:cNvPr>
          <p:cNvSpPr txBox="1"/>
          <p:nvPr/>
        </p:nvSpPr>
        <p:spPr>
          <a:xfrm rot="19631006">
            <a:off x="6578964" y="4238400"/>
            <a:ext cx="1720810" cy="400110"/>
          </a:xfrm>
          <a:prstGeom prst="rect">
            <a:avLst/>
          </a:prstGeom>
          <a:noFill/>
        </p:spPr>
        <p:txBody>
          <a:bodyPr wrap="square" rtlCol="0">
            <a:spAutoFit/>
          </a:bodyPr>
          <a:lstStyle/>
          <a:p>
            <a:r>
              <a:rPr lang="de-DE" sz="2000" dirty="0">
                <a:solidFill>
                  <a:schemeClr val="accent1">
                    <a:lumMod val="50000"/>
                  </a:schemeClr>
                </a:solidFill>
              </a:rPr>
              <a:t>Fragen  !?</a:t>
            </a:r>
          </a:p>
        </p:txBody>
      </p:sp>
      <p:sp>
        <p:nvSpPr>
          <p:cNvPr id="34" name="Textfeld 33">
            <a:extLst>
              <a:ext uri="{FF2B5EF4-FFF2-40B4-BE49-F238E27FC236}">
                <a16:creationId xmlns:a16="http://schemas.microsoft.com/office/drawing/2014/main" id="{714E149D-7B1D-EE8D-D151-B99389E585C3}"/>
              </a:ext>
            </a:extLst>
          </p:cNvPr>
          <p:cNvSpPr txBox="1"/>
          <p:nvPr/>
        </p:nvSpPr>
        <p:spPr>
          <a:xfrm rot="20146588">
            <a:off x="7212803" y="2468151"/>
            <a:ext cx="1720810" cy="369332"/>
          </a:xfrm>
          <a:prstGeom prst="rect">
            <a:avLst/>
          </a:prstGeom>
          <a:noFill/>
        </p:spPr>
        <p:txBody>
          <a:bodyPr wrap="square" rtlCol="0">
            <a:spAutoFit/>
          </a:bodyPr>
          <a:lstStyle/>
          <a:p>
            <a:r>
              <a:rPr lang="de-DE" dirty="0">
                <a:solidFill>
                  <a:schemeClr val="accent1">
                    <a:lumMod val="50000"/>
                  </a:schemeClr>
                </a:solidFill>
              </a:rPr>
              <a:t>gute</a:t>
            </a:r>
          </a:p>
        </p:txBody>
      </p:sp>
      <p:sp>
        <p:nvSpPr>
          <p:cNvPr id="35" name="Textfeld 34">
            <a:extLst>
              <a:ext uri="{FF2B5EF4-FFF2-40B4-BE49-F238E27FC236}">
                <a16:creationId xmlns:a16="http://schemas.microsoft.com/office/drawing/2014/main" id="{2E264714-1EF0-CE65-5A62-C4AA66EC61A8}"/>
              </a:ext>
            </a:extLst>
          </p:cNvPr>
          <p:cNvSpPr txBox="1"/>
          <p:nvPr/>
        </p:nvSpPr>
        <p:spPr>
          <a:xfrm rot="20339208">
            <a:off x="7380903" y="3474829"/>
            <a:ext cx="1720810" cy="369332"/>
          </a:xfrm>
          <a:prstGeom prst="rect">
            <a:avLst/>
          </a:prstGeom>
          <a:noFill/>
        </p:spPr>
        <p:txBody>
          <a:bodyPr wrap="square" rtlCol="0">
            <a:spAutoFit/>
          </a:bodyPr>
          <a:lstStyle/>
          <a:p>
            <a:r>
              <a:rPr lang="de-DE" dirty="0">
                <a:solidFill>
                  <a:schemeClr val="accent1">
                    <a:lumMod val="50000"/>
                  </a:schemeClr>
                </a:solidFill>
              </a:rPr>
              <a:t>Beziehung</a:t>
            </a:r>
          </a:p>
        </p:txBody>
      </p:sp>
      <p:sp>
        <p:nvSpPr>
          <p:cNvPr id="38" name="Freihandform: Form 37">
            <a:extLst>
              <a:ext uri="{FF2B5EF4-FFF2-40B4-BE49-F238E27FC236}">
                <a16:creationId xmlns:a16="http://schemas.microsoft.com/office/drawing/2014/main" id="{B1356E8F-043E-10B1-ECCD-D304F98FDBEC}"/>
              </a:ext>
            </a:extLst>
          </p:cNvPr>
          <p:cNvSpPr/>
          <p:nvPr/>
        </p:nvSpPr>
        <p:spPr>
          <a:xfrm rot="756669">
            <a:off x="7358964" y="2939849"/>
            <a:ext cx="900341" cy="837254"/>
          </a:xfrm>
          <a:custGeom>
            <a:avLst/>
            <a:gdLst>
              <a:gd name="connsiteX0" fmla="*/ 288948 w 593748"/>
              <a:gd name="connsiteY0" fmla="*/ 277812 h 612775"/>
              <a:gd name="connsiteX1" fmla="*/ 190523 w 593748"/>
              <a:gd name="connsiteY1" fmla="*/ 280987 h 612775"/>
              <a:gd name="connsiteX2" fmla="*/ 134961 w 593748"/>
              <a:gd name="connsiteY2" fmla="*/ 282575 h 612775"/>
              <a:gd name="connsiteX3" fmla="*/ 128611 w 593748"/>
              <a:gd name="connsiteY3" fmla="*/ 284162 h 612775"/>
              <a:gd name="connsiteX4" fmla="*/ 119086 w 593748"/>
              <a:gd name="connsiteY4" fmla="*/ 279400 h 612775"/>
              <a:gd name="connsiteX5" fmla="*/ 112736 w 593748"/>
              <a:gd name="connsiteY5" fmla="*/ 265112 h 612775"/>
              <a:gd name="connsiteX6" fmla="*/ 111148 w 593748"/>
              <a:gd name="connsiteY6" fmla="*/ 260350 h 612775"/>
              <a:gd name="connsiteX7" fmla="*/ 106386 w 593748"/>
              <a:gd name="connsiteY7" fmla="*/ 254000 h 612775"/>
              <a:gd name="connsiteX8" fmla="*/ 77811 w 593748"/>
              <a:gd name="connsiteY8" fmla="*/ 228600 h 612775"/>
              <a:gd name="connsiteX9" fmla="*/ 73048 w 593748"/>
              <a:gd name="connsiteY9" fmla="*/ 227012 h 612775"/>
              <a:gd name="connsiteX10" fmla="*/ 63523 w 593748"/>
              <a:gd name="connsiteY10" fmla="*/ 222250 h 612775"/>
              <a:gd name="connsiteX11" fmla="*/ 52411 w 593748"/>
              <a:gd name="connsiteY11" fmla="*/ 220662 h 612775"/>
              <a:gd name="connsiteX12" fmla="*/ 42886 w 593748"/>
              <a:gd name="connsiteY12" fmla="*/ 219075 h 612775"/>
              <a:gd name="connsiteX13" fmla="*/ 17486 w 593748"/>
              <a:gd name="connsiteY13" fmla="*/ 219075 h 612775"/>
              <a:gd name="connsiteX14" fmla="*/ 9548 w 593748"/>
              <a:gd name="connsiteY14" fmla="*/ 223837 h 612775"/>
              <a:gd name="connsiteX15" fmla="*/ 4786 w 593748"/>
              <a:gd name="connsiteY15" fmla="*/ 238125 h 612775"/>
              <a:gd name="connsiteX16" fmla="*/ 7961 w 593748"/>
              <a:gd name="connsiteY16" fmla="*/ 298450 h 612775"/>
              <a:gd name="connsiteX17" fmla="*/ 12723 w 593748"/>
              <a:gd name="connsiteY17" fmla="*/ 306387 h 612775"/>
              <a:gd name="connsiteX18" fmla="*/ 19073 w 593748"/>
              <a:gd name="connsiteY18" fmla="*/ 328612 h 612775"/>
              <a:gd name="connsiteX19" fmla="*/ 23836 w 593748"/>
              <a:gd name="connsiteY19" fmla="*/ 336550 h 612775"/>
              <a:gd name="connsiteX20" fmla="*/ 22248 w 593748"/>
              <a:gd name="connsiteY20" fmla="*/ 388937 h 612775"/>
              <a:gd name="connsiteX21" fmla="*/ 20661 w 593748"/>
              <a:gd name="connsiteY21" fmla="*/ 393700 h 612775"/>
              <a:gd name="connsiteX22" fmla="*/ 14311 w 593748"/>
              <a:gd name="connsiteY22" fmla="*/ 414337 h 612775"/>
              <a:gd name="connsiteX23" fmla="*/ 12723 w 593748"/>
              <a:gd name="connsiteY23" fmla="*/ 427037 h 612775"/>
              <a:gd name="connsiteX24" fmla="*/ 9548 w 593748"/>
              <a:gd name="connsiteY24" fmla="*/ 433387 h 612775"/>
              <a:gd name="connsiteX25" fmla="*/ 7961 w 593748"/>
              <a:gd name="connsiteY25" fmla="*/ 447675 h 612775"/>
              <a:gd name="connsiteX26" fmla="*/ 3198 w 593748"/>
              <a:gd name="connsiteY26" fmla="*/ 465137 h 612775"/>
              <a:gd name="connsiteX27" fmla="*/ 1611 w 593748"/>
              <a:gd name="connsiteY27" fmla="*/ 481012 h 612775"/>
              <a:gd name="connsiteX28" fmla="*/ 3198 w 593748"/>
              <a:gd name="connsiteY28" fmla="*/ 512762 h 612775"/>
              <a:gd name="connsiteX29" fmla="*/ 6373 w 593748"/>
              <a:gd name="connsiteY29" fmla="*/ 517525 h 612775"/>
              <a:gd name="connsiteX30" fmla="*/ 11136 w 593748"/>
              <a:gd name="connsiteY30" fmla="*/ 519112 h 612775"/>
              <a:gd name="connsiteX31" fmla="*/ 17486 w 593748"/>
              <a:gd name="connsiteY31" fmla="*/ 523875 h 612775"/>
              <a:gd name="connsiteX32" fmla="*/ 44473 w 593748"/>
              <a:gd name="connsiteY32" fmla="*/ 514350 h 612775"/>
              <a:gd name="connsiteX33" fmla="*/ 46061 w 593748"/>
              <a:gd name="connsiteY33" fmla="*/ 501650 h 612775"/>
              <a:gd name="connsiteX34" fmla="*/ 49236 w 593748"/>
              <a:gd name="connsiteY34" fmla="*/ 492125 h 612775"/>
              <a:gd name="connsiteX35" fmla="*/ 50823 w 593748"/>
              <a:gd name="connsiteY35" fmla="*/ 479425 h 612775"/>
              <a:gd name="connsiteX36" fmla="*/ 55586 w 593748"/>
              <a:gd name="connsiteY36" fmla="*/ 471487 h 612775"/>
              <a:gd name="connsiteX37" fmla="*/ 60348 w 593748"/>
              <a:gd name="connsiteY37" fmla="*/ 444500 h 612775"/>
              <a:gd name="connsiteX38" fmla="*/ 63523 w 593748"/>
              <a:gd name="connsiteY38" fmla="*/ 428625 h 612775"/>
              <a:gd name="connsiteX39" fmla="*/ 65111 w 593748"/>
              <a:gd name="connsiteY39" fmla="*/ 400050 h 612775"/>
              <a:gd name="connsiteX40" fmla="*/ 69873 w 593748"/>
              <a:gd name="connsiteY40" fmla="*/ 401637 h 612775"/>
              <a:gd name="connsiteX41" fmla="*/ 73048 w 593748"/>
              <a:gd name="connsiteY41" fmla="*/ 407987 h 612775"/>
              <a:gd name="connsiteX42" fmla="*/ 76223 w 593748"/>
              <a:gd name="connsiteY42" fmla="*/ 412750 h 612775"/>
              <a:gd name="connsiteX43" fmla="*/ 80986 w 593748"/>
              <a:gd name="connsiteY43" fmla="*/ 428625 h 612775"/>
              <a:gd name="connsiteX44" fmla="*/ 87336 w 593748"/>
              <a:gd name="connsiteY44" fmla="*/ 441325 h 612775"/>
              <a:gd name="connsiteX45" fmla="*/ 92098 w 593748"/>
              <a:gd name="connsiteY45" fmla="*/ 450850 h 612775"/>
              <a:gd name="connsiteX46" fmla="*/ 96861 w 593748"/>
              <a:gd name="connsiteY46" fmla="*/ 461962 h 612775"/>
              <a:gd name="connsiteX47" fmla="*/ 101623 w 593748"/>
              <a:gd name="connsiteY47" fmla="*/ 471487 h 612775"/>
              <a:gd name="connsiteX48" fmla="*/ 112736 w 593748"/>
              <a:gd name="connsiteY48" fmla="*/ 488950 h 612775"/>
              <a:gd name="connsiteX49" fmla="*/ 120673 w 593748"/>
              <a:gd name="connsiteY49" fmla="*/ 509587 h 612775"/>
              <a:gd name="connsiteX50" fmla="*/ 128611 w 593748"/>
              <a:gd name="connsiteY50" fmla="*/ 531812 h 612775"/>
              <a:gd name="connsiteX51" fmla="*/ 133373 w 593748"/>
              <a:gd name="connsiteY51" fmla="*/ 544512 h 612775"/>
              <a:gd name="connsiteX52" fmla="*/ 136548 w 593748"/>
              <a:gd name="connsiteY52" fmla="*/ 554037 h 612775"/>
              <a:gd name="connsiteX53" fmla="*/ 146073 w 593748"/>
              <a:gd name="connsiteY53" fmla="*/ 566737 h 612775"/>
              <a:gd name="connsiteX54" fmla="*/ 150836 w 593748"/>
              <a:gd name="connsiteY54" fmla="*/ 577850 h 612775"/>
              <a:gd name="connsiteX55" fmla="*/ 154011 w 593748"/>
              <a:gd name="connsiteY55" fmla="*/ 587375 h 612775"/>
              <a:gd name="connsiteX56" fmla="*/ 174648 w 593748"/>
              <a:gd name="connsiteY56" fmla="*/ 608012 h 612775"/>
              <a:gd name="connsiteX57" fmla="*/ 179411 w 593748"/>
              <a:gd name="connsiteY57" fmla="*/ 611187 h 612775"/>
              <a:gd name="connsiteX58" fmla="*/ 190523 w 593748"/>
              <a:gd name="connsiteY58" fmla="*/ 612775 h 612775"/>
              <a:gd name="connsiteX59" fmla="*/ 206398 w 593748"/>
              <a:gd name="connsiteY59" fmla="*/ 606425 h 612775"/>
              <a:gd name="connsiteX60" fmla="*/ 209573 w 593748"/>
              <a:gd name="connsiteY60" fmla="*/ 596900 h 612775"/>
              <a:gd name="connsiteX61" fmla="*/ 212748 w 593748"/>
              <a:gd name="connsiteY61" fmla="*/ 571500 h 612775"/>
              <a:gd name="connsiteX62" fmla="*/ 214336 w 593748"/>
              <a:gd name="connsiteY62" fmla="*/ 563562 h 612775"/>
              <a:gd name="connsiteX63" fmla="*/ 209573 w 593748"/>
              <a:gd name="connsiteY63" fmla="*/ 523875 h 612775"/>
              <a:gd name="connsiteX64" fmla="*/ 200048 w 593748"/>
              <a:gd name="connsiteY64" fmla="*/ 508000 h 612775"/>
              <a:gd name="connsiteX65" fmla="*/ 188936 w 593748"/>
              <a:gd name="connsiteY65" fmla="*/ 492125 h 612775"/>
              <a:gd name="connsiteX66" fmla="*/ 177823 w 593748"/>
              <a:gd name="connsiteY66" fmla="*/ 474662 h 612775"/>
              <a:gd name="connsiteX67" fmla="*/ 173061 w 593748"/>
              <a:gd name="connsiteY67" fmla="*/ 455612 h 612775"/>
              <a:gd name="connsiteX68" fmla="*/ 169886 w 593748"/>
              <a:gd name="connsiteY68" fmla="*/ 442912 h 612775"/>
              <a:gd name="connsiteX69" fmla="*/ 174648 w 593748"/>
              <a:gd name="connsiteY69" fmla="*/ 420687 h 612775"/>
              <a:gd name="connsiteX70" fmla="*/ 212748 w 593748"/>
              <a:gd name="connsiteY70" fmla="*/ 430212 h 612775"/>
              <a:gd name="connsiteX71" fmla="*/ 217511 w 593748"/>
              <a:gd name="connsiteY71" fmla="*/ 436562 h 612775"/>
              <a:gd name="connsiteX72" fmla="*/ 222273 w 593748"/>
              <a:gd name="connsiteY72" fmla="*/ 439737 h 612775"/>
              <a:gd name="connsiteX73" fmla="*/ 230211 w 593748"/>
              <a:gd name="connsiteY73" fmla="*/ 449262 h 612775"/>
              <a:gd name="connsiteX74" fmla="*/ 242911 w 593748"/>
              <a:gd name="connsiteY74" fmla="*/ 466725 h 612775"/>
              <a:gd name="connsiteX75" fmla="*/ 249261 w 593748"/>
              <a:gd name="connsiteY75" fmla="*/ 479425 h 612775"/>
              <a:gd name="connsiteX76" fmla="*/ 254023 w 593748"/>
              <a:gd name="connsiteY76" fmla="*/ 485775 h 612775"/>
              <a:gd name="connsiteX77" fmla="*/ 257198 w 593748"/>
              <a:gd name="connsiteY77" fmla="*/ 492125 h 612775"/>
              <a:gd name="connsiteX78" fmla="*/ 263548 w 593748"/>
              <a:gd name="connsiteY78" fmla="*/ 496887 h 612775"/>
              <a:gd name="connsiteX79" fmla="*/ 269898 w 593748"/>
              <a:gd name="connsiteY79" fmla="*/ 504825 h 612775"/>
              <a:gd name="connsiteX80" fmla="*/ 282598 w 593748"/>
              <a:gd name="connsiteY80" fmla="*/ 511175 h 612775"/>
              <a:gd name="connsiteX81" fmla="*/ 287361 w 593748"/>
              <a:gd name="connsiteY81" fmla="*/ 515937 h 612775"/>
              <a:gd name="connsiteX82" fmla="*/ 309586 w 593748"/>
              <a:gd name="connsiteY82" fmla="*/ 528637 h 612775"/>
              <a:gd name="connsiteX83" fmla="*/ 338161 w 593748"/>
              <a:gd name="connsiteY83" fmla="*/ 523875 h 612775"/>
              <a:gd name="connsiteX84" fmla="*/ 339748 w 593748"/>
              <a:gd name="connsiteY84" fmla="*/ 514350 h 612775"/>
              <a:gd name="connsiteX85" fmla="*/ 336573 w 593748"/>
              <a:gd name="connsiteY85" fmla="*/ 469900 h 612775"/>
              <a:gd name="connsiteX86" fmla="*/ 330223 w 593748"/>
              <a:gd name="connsiteY86" fmla="*/ 450850 h 612775"/>
              <a:gd name="connsiteX87" fmla="*/ 320698 w 593748"/>
              <a:gd name="connsiteY87" fmla="*/ 442912 h 612775"/>
              <a:gd name="connsiteX88" fmla="*/ 315936 w 593748"/>
              <a:gd name="connsiteY88" fmla="*/ 431800 h 612775"/>
              <a:gd name="connsiteX89" fmla="*/ 307998 w 593748"/>
              <a:gd name="connsiteY89" fmla="*/ 425450 h 612775"/>
              <a:gd name="connsiteX90" fmla="*/ 295298 w 593748"/>
              <a:gd name="connsiteY90" fmla="*/ 412750 h 612775"/>
              <a:gd name="connsiteX91" fmla="*/ 279423 w 593748"/>
              <a:gd name="connsiteY91" fmla="*/ 400050 h 612775"/>
              <a:gd name="connsiteX92" fmla="*/ 271486 w 593748"/>
              <a:gd name="connsiteY92" fmla="*/ 392112 h 612775"/>
              <a:gd name="connsiteX93" fmla="*/ 257198 w 593748"/>
              <a:gd name="connsiteY93" fmla="*/ 382587 h 612775"/>
              <a:gd name="connsiteX94" fmla="*/ 247673 w 593748"/>
              <a:gd name="connsiteY94" fmla="*/ 373062 h 612775"/>
              <a:gd name="connsiteX95" fmla="*/ 241323 w 593748"/>
              <a:gd name="connsiteY95" fmla="*/ 366712 h 612775"/>
              <a:gd name="connsiteX96" fmla="*/ 227036 w 593748"/>
              <a:gd name="connsiteY96" fmla="*/ 350837 h 612775"/>
              <a:gd name="connsiteX97" fmla="*/ 222273 w 593748"/>
              <a:gd name="connsiteY97" fmla="*/ 338137 h 612775"/>
              <a:gd name="connsiteX98" fmla="*/ 217511 w 593748"/>
              <a:gd name="connsiteY98" fmla="*/ 331787 h 612775"/>
              <a:gd name="connsiteX99" fmla="*/ 214336 w 593748"/>
              <a:gd name="connsiteY99" fmla="*/ 320675 h 612775"/>
              <a:gd name="connsiteX100" fmla="*/ 219098 w 593748"/>
              <a:gd name="connsiteY100" fmla="*/ 317500 h 612775"/>
              <a:gd name="connsiteX101" fmla="*/ 276248 w 593748"/>
              <a:gd name="connsiteY101" fmla="*/ 319087 h 612775"/>
              <a:gd name="connsiteX102" fmla="*/ 292123 w 593748"/>
              <a:gd name="connsiteY102" fmla="*/ 322262 h 612775"/>
              <a:gd name="connsiteX103" fmla="*/ 295298 w 593748"/>
              <a:gd name="connsiteY103" fmla="*/ 330200 h 612775"/>
              <a:gd name="connsiteX104" fmla="*/ 301648 w 593748"/>
              <a:gd name="connsiteY104" fmla="*/ 365125 h 612775"/>
              <a:gd name="connsiteX105" fmla="*/ 307998 w 593748"/>
              <a:gd name="connsiteY105" fmla="*/ 368300 h 612775"/>
              <a:gd name="connsiteX106" fmla="*/ 319111 w 593748"/>
              <a:gd name="connsiteY106" fmla="*/ 363537 h 612775"/>
              <a:gd name="connsiteX107" fmla="*/ 320698 w 593748"/>
              <a:gd name="connsiteY107" fmla="*/ 357187 h 612775"/>
              <a:gd name="connsiteX108" fmla="*/ 319111 w 593748"/>
              <a:gd name="connsiteY108" fmla="*/ 331787 h 612775"/>
              <a:gd name="connsiteX109" fmla="*/ 317523 w 593748"/>
              <a:gd name="connsiteY109" fmla="*/ 323850 h 612775"/>
              <a:gd name="connsiteX110" fmla="*/ 312761 w 593748"/>
              <a:gd name="connsiteY110" fmla="*/ 322262 h 612775"/>
              <a:gd name="connsiteX111" fmla="*/ 293711 w 593748"/>
              <a:gd name="connsiteY111" fmla="*/ 325437 h 612775"/>
              <a:gd name="connsiteX112" fmla="*/ 333398 w 593748"/>
              <a:gd name="connsiteY112" fmla="*/ 322262 h 612775"/>
              <a:gd name="connsiteX113" fmla="*/ 344511 w 593748"/>
              <a:gd name="connsiteY113" fmla="*/ 317500 h 612775"/>
              <a:gd name="connsiteX114" fmla="*/ 346098 w 593748"/>
              <a:gd name="connsiteY114" fmla="*/ 309562 h 612775"/>
              <a:gd name="connsiteX115" fmla="*/ 347686 w 593748"/>
              <a:gd name="connsiteY115" fmla="*/ 304800 h 612775"/>
              <a:gd name="connsiteX116" fmla="*/ 342923 w 593748"/>
              <a:gd name="connsiteY116" fmla="*/ 301625 h 612775"/>
              <a:gd name="connsiteX117" fmla="*/ 331811 w 593748"/>
              <a:gd name="connsiteY117" fmla="*/ 295275 h 612775"/>
              <a:gd name="connsiteX118" fmla="*/ 327048 w 593748"/>
              <a:gd name="connsiteY118" fmla="*/ 288925 h 612775"/>
              <a:gd name="connsiteX119" fmla="*/ 322286 w 593748"/>
              <a:gd name="connsiteY119" fmla="*/ 287337 h 612775"/>
              <a:gd name="connsiteX120" fmla="*/ 317523 w 593748"/>
              <a:gd name="connsiteY120" fmla="*/ 284162 h 612775"/>
              <a:gd name="connsiteX121" fmla="*/ 312761 w 593748"/>
              <a:gd name="connsiteY121" fmla="*/ 282575 h 612775"/>
              <a:gd name="connsiteX122" fmla="*/ 306411 w 593748"/>
              <a:gd name="connsiteY122" fmla="*/ 279400 h 612775"/>
              <a:gd name="connsiteX123" fmla="*/ 295298 w 593748"/>
              <a:gd name="connsiteY123" fmla="*/ 276225 h 612775"/>
              <a:gd name="connsiteX124" fmla="*/ 284186 w 593748"/>
              <a:gd name="connsiteY124" fmla="*/ 273050 h 612775"/>
              <a:gd name="connsiteX125" fmla="*/ 285773 w 593748"/>
              <a:gd name="connsiteY125" fmla="*/ 265112 h 612775"/>
              <a:gd name="connsiteX126" fmla="*/ 287361 w 593748"/>
              <a:gd name="connsiteY126" fmla="*/ 252412 h 612775"/>
              <a:gd name="connsiteX127" fmla="*/ 292123 w 593748"/>
              <a:gd name="connsiteY127" fmla="*/ 228600 h 612775"/>
              <a:gd name="connsiteX128" fmla="*/ 295298 w 593748"/>
              <a:gd name="connsiteY128" fmla="*/ 187325 h 612775"/>
              <a:gd name="connsiteX129" fmla="*/ 296886 w 593748"/>
              <a:gd name="connsiteY129" fmla="*/ 180975 h 612775"/>
              <a:gd name="connsiteX130" fmla="*/ 293711 w 593748"/>
              <a:gd name="connsiteY130" fmla="*/ 122237 h 612775"/>
              <a:gd name="connsiteX131" fmla="*/ 274661 w 593748"/>
              <a:gd name="connsiteY131" fmla="*/ 104775 h 612775"/>
              <a:gd name="connsiteX132" fmla="*/ 263548 w 593748"/>
              <a:gd name="connsiteY132" fmla="*/ 90487 h 612775"/>
              <a:gd name="connsiteX133" fmla="*/ 252436 w 593748"/>
              <a:gd name="connsiteY133" fmla="*/ 65087 h 612775"/>
              <a:gd name="connsiteX134" fmla="*/ 250848 w 593748"/>
              <a:gd name="connsiteY134" fmla="*/ 55562 h 612775"/>
              <a:gd name="connsiteX135" fmla="*/ 246086 w 593748"/>
              <a:gd name="connsiteY135" fmla="*/ 39687 h 612775"/>
              <a:gd name="connsiteX136" fmla="*/ 252436 w 593748"/>
              <a:gd name="connsiteY136" fmla="*/ 22225 h 612775"/>
              <a:gd name="connsiteX137" fmla="*/ 276248 w 593748"/>
              <a:gd name="connsiteY137" fmla="*/ 3175 h 612775"/>
              <a:gd name="connsiteX138" fmla="*/ 293711 w 593748"/>
              <a:gd name="connsiteY138" fmla="*/ 0 h 612775"/>
              <a:gd name="connsiteX139" fmla="*/ 312761 w 593748"/>
              <a:gd name="connsiteY139" fmla="*/ 4762 h 612775"/>
              <a:gd name="connsiteX140" fmla="*/ 314348 w 593748"/>
              <a:gd name="connsiteY140" fmla="*/ 9525 h 612775"/>
              <a:gd name="connsiteX141" fmla="*/ 317523 w 593748"/>
              <a:gd name="connsiteY141" fmla="*/ 20637 h 612775"/>
              <a:gd name="connsiteX142" fmla="*/ 320698 w 593748"/>
              <a:gd name="connsiteY142" fmla="*/ 44450 h 612775"/>
              <a:gd name="connsiteX143" fmla="*/ 327048 w 593748"/>
              <a:gd name="connsiteY143" fmla="*/ 55562 h 612775"/>
              <a:gd name="connsiteX144" fmla="*/ 330223 w 593748"/>
              <a:gd name="connsiteY144" fmla="*/ 61912 h 612775"/>
              <a:gd name="connsiteX145" fmla="*/ 339748 w 593748"/>
              <a:gd name="connsiteY145" fmla="*/ 74612 h 612775"/>
              <a:gd name="connsiteX146" fmla="*/ 349273 w 593748"/>
              <a:gd name="connsiteY146" fmla="*/ 85725 h 612775"/>
              <a:gd name="connsiteX147" fmla="*/ 379436 w 593748"/>
              <a:gd name="connsiteY147" fmla="*/ 104775 h 612775"/>
              <a:gd name="connsiteX148" fmla="*/ 396898 w 593748"/>
              <a:gd name="connsiteY148" fmla="*/ 106362 h 612775"/>
              <a:gd name="connsiteX149" fmla="*/ 423886 w 593748"/>
              <a:gd name="connsiteY149" fmla="*/ 111125 h 612775"/>
              <a:gd name="connsiteX150" fmla="*/ 438173 w 593748"/>
              <a:gd name="connsiteY150" fmla="*/ 112712 h 612775"/>
              <a:gd name="connsiteX151" fmla="*/ 488973 w 593748"/>
              <a:gd name="connsiteY151" fmla="*/ 122237 h 612775"/>
              <a:gd name="connsiteX152" fmla="*/ 500086 w 593748"/>
              <a:gd name="connsiteY152" fmla="*/ 125412 h 612775"/>
              <a:gd name="connsiteX153" fmla="*/ 509611 w 593748"/>
              <a:gd name="connsiteY153" fmla="*/ 133350 h 612775"/>
              <a:gd name="connsiteX154" fmla="*/ 511198 w 593748"/>
              <a:gd name="connsiteY154" fmla="*/ 139700 h 612775"/>
              <a:gd name="connsiteX155" fmla="*/ 506436 w 593748"/>
              <a:gd name="connsiteY155" fmla="*/ 150812 h 612775"/>
              <a:gd name="connsiteX156" fmla="*/ 498498 w 593748"/>
              <a:gd name="connsiteY156" fmla="*/ 153987 h 612775"/>
              <a:gd name="connsiteX157" fmla="*/ 455636 w 593748"/>
              <a:gd name="connsiteY157" fmla="*/ 152400 h 612775"/>
              <a:gd name="connsiteX158" fmla="*/ 409598 w 593748"/>
              <a:gd name="connsiteY158" fmla="*/ 153987 h 612775"/>
              <a:gd name="connsiteX159" fmla="*/ 411186 w 593748"/>
              <a:gd name="connsiteY159" fmla="*/ 169862 h 612775"/>
              <a:gd name="connsiteX160" fmla="*/ 423886 w 593748"/>
              <a:gd name="connsiteY160" fmla="*/ 179387 h 612775"/>
              <a:gd name="connsiteX161" fmla="*/ 441348 w 593748"/>
              <a:gd name="connsiteY161" fmla="*/ 185737 h 612775"/>
              <a:gd name="connsiteX162" fmla="*/ 446111 w 593748"/>
              <a:gd name="connsiteY162" fmla="*/ 188912 h 612775"/>
              <a:gd name="connsiteX163" fmla="*/ 450873 w 593748"/>
              <a:gd name="connsiteY163" fmla="*/ 190500 h 612775"/>
              <a:gd name="connsiteX164" fmla="*/ 471511 w 593748"/>
              <a:gd name="connsiteY164" fmla="*/ 198437 h 612775"/>
              <a:gd name="connsiteX165" fmla="*/ 503261 w 593748"/>
              <a:gd name="connsiteY165" fmla="*/ 207962 h 612775"/>
              <a:gd name="connsiteX166" fmla="*/ 536598 w 593748"/>
              <a:gd name="connsiteY166" fmla="*/ 230187 h 612775"/>
              <a:gd name="connsiteX167" fmla="*/ 546123 w 593748"/>
              <a:gd name="connsiteY167" fmla="*/ 233362 h 612775"/>
              <a:gd name="connsiteX168" fmla="*/ 550886 w 593748"/>
              <a:gd name="connsiteY168" fmla="*/ 238125 h 612775"/>
              <a:gd name="connsiteX169" fmla="*/ 555648 w 593748"/>
              <a:gd name="connsiteY169" fmla="*/ 239712 h 612775"/>
              <a:gd name="connsiteX170" fmla="*/ 565173 w 593748"/>
              <a:gd name="connsiteY170" fmla="*/ 247650 h 612775"/>
              <a:gd name="connsiteX171" fmla="*/ 571523 w 593748"/>
              <a:gd name="connsiteY171" fmla="*/ 258762 h 612775"/>
              <a:gd name="connsiteX172" fmla="*/ 576286 w 593748"/>
              <a:gd name="connsiteY172" fmla="*/ 263525 h 612775"/>
              <a:gd name="connsiteX173" fmla="*/ 577873 w 593748"/>
              <a:gd name="connsiteY173" fmla="*/ 268287 h 612775"/>
              <a:gd name="connsiteX174" fmla="*/ 587398 w 593748"/>
              <a:gd name="connsiteY174" fmla="*/ 279400 h 612775"/>
              <a:gd name="connsiteX175" fmla="*/ 593748 w 593748"/>
              <a:gd name="connsiteY175" fmla="*/ 300037 h 612775"/>
              <a:gd name="connsiteX176" fmla="*/ 592161 w 593748"/>
              <a:gd name="connsiteY176" fmla="*/ 311150 h 612775"/>
              <a:gd name="connsiteX177" fmla="*/ 585811 w 593748"/>
              <a:gd name="connsiteY177" fmla="*/ 315912 h 612775"/>
              <a:gd name="connsiteX178" fmla="*/ 549298 w 593748"/>
              <a:gd name="connsiteY178" fmla="*/ 312737 h 612775"/>
              <a:gd name="connsiteX179" fmla="*/ 538186 w 593748"/>
              <a:gd name="connsiteY179" fmla="*/ 309562 h 612775"/>
              <a:gd name="connsiteX180" fmla="*/ 522311 w 593748"/>
              <a:gd name="connsiteY180" fmla="*/ 301625 h 612775"/>
              <a:gd name="connsiteX181" fmla="*/ 515961 w 593748"/>
              <a:gd name="connsiteY181" fmla="*/ 298450 h 612775"/>
              <a:gd name="connsiteX182" fmla="*/ 503261 w 593748"/>
              <a:gd name="connsiteY182" fmla="*/ 293687 h 612775"/>
              <a:gd name="connsiteX183" fmla="*/ 498498 w 593748"/>
              <a:gd name="connsiteY183" fmla="*/ 292100 h 612775"/>
              <a:gd name="connsiteX184" fmla="*/ 490561 w 593748"/>
              <a:gd name="connsiteY184" fmla="*/ 287337 h 612775"/>
              <a:gd name="connsiteX185" fmla="*/ 481036 w 593748"/>
              <a:gd name="connsiteY185" fmla="*/ 284162 h 612775"/>
              <a:gd name="connsiteX186" fmla="*/ 468336 w 593748"/>
              <a:gd name="connsiteY186" fmla="*/ 277812 h 612775"/>
              <a:gd name="connsiteX187" fmla="*/ 455636 w 593748"/>
              <a:gd name="connsiteY187" fmla="*/ 274637 h 612775"/>
              <a:gd name="connsiteX188" fmla="*/ 447698 w 593748"/>
              <a:gd name="connsiteY188" fmla="*/ 271462 h 612775"/>
              <a:gd name="connsiteX189" fmla="*/ 442936 w 593748"/>
              <a:gd name="connsiteY189" fmla="*/ 300037 h 612775"/>
              <a:gd name="connsiteX190" fmla="*/ 444523 w 593748"/>
              <a:gd name="connsiteY190" fmla="*/ 307975 h 612775"/>
              <a:gd name="connsiteX191" fmla="*/ 446111 w 593748"/>
              <a:gd name="connsiteY191" fmla="*/ 317500 h 612775"/>
              <a:gd name="connsiteX192" fmla="*/ 450873 w 593748"/>
              <a:gd name="connsiteY192" fmla="*/ 330200 h 612775"/>
              <a:gd name="connsiteX193" fmla="*/ 455636 w 593748"/>
              <a:gd name="connsiteY193" fmla="*/ 366712 h 612775"/>
              <a:gd name="connsiteX194" fmla="*/ 457223 w 593748"/>
              <a:gd name="connsiteY194" fmla="*/ 373062 h 612775"/>
              <a:gd name="connsiteX195" fmla="*/ 458811 w 593748"/>
              <a:gd name="connsiteY195" fmla="*/ 381000 h 612775"/>
              <a:gd name="connsiteX196" fmla="*/ 457223 w 593748"/>
              <a:gd name="connsiteY196" fmla="*/ 417512 h 612775"/>
              <a:gd name="connsiteX197" fmla="*/ 450873 w 593748"/>
              <a:gd name="connsiteY197" fmla="*/ 423862 h 612775"/>
              <a:gd name="connsiteX198" fmla="*/ 439761 w 593748"/>
              <a:gd name="connsiteY198" fmla="*/ 422275 h 612775"/>
              <a:gd name="connsiteX199" fmla="*/ 428648 w 593748"/>
              <a:gd name="connsiteY199" fmla="*/ 407987 h 612775"/>
              <a:gd name="connsiteX200" fmla="*/ 427061 w 593748"/>
              <a:gd name="connsiteY200" fmla="*/ 400050 h 612775"/>
              <a:gd name="connsiteX201" fmla="*/ 423886 w 593748"/>
              <a:gd name="connsiteY201" fmla="*/ 393700 h 612775"/>
              <a:gd name="connsiteX202" fmla="*/ 419123 w 593748"/>
              <a:gd name="connsiteY202" fmla="*/ 376237 h 612775"/>
              <a:gd name="connsiteX203" fmla="*/ 412773 w 593748"/>
              <a:gd name="connsiteY203" fmla="*/ 365125 h 612775"/>
              <a:gd name="connsiteX204" fmla="*/ 409598 w 593748"/>
              <a:gd name="connsiteY204" fmla="*/ 357187 h 612775"/>
              <a:gd name="connsiteX205" fmla="*/ 400073 w 593748"/>
              <a:gd name="connsiteY205" fmla="*/ 342900 h 612775"/>
              <a:gd name="connsiteX206" fmla="*/ 396898 w 593748"/>
              <a:gd name="connsiteY206" fmla="*/ 336550 h 612775"/>
              <a:gd name="connsiteX207" fmla="*/ 395311 w 593748"/>
              <a:gd name="connsiteY207" fmla="*/ 325437 h 612775"/>
              <a:gd name="connsiteX208" fmla="*/ 388961 w 593748"/>
              <a:gd name="connsiteY208" fmla="*/ 312737 h 612775"/>
              <a:gd name="connsiteX209" fmla="*/ 384198 w 593748"/>
              <a:gd name="connsiteY209" fmla="*/ 303212 h 612775"/>
              <a:gd name="connsiteX210" fmla="*/ 377848 w 593748"/>
              <a:gd name="connsiteY210" fmla="*/ 287337 h 612775"/>
              <a:gd name="connsiteX211" fmla="*/ 373086 w 593748"/>
              <a:gd name="connsiteY211" fmla="*/ 276225 h 612775"/>
              <a:gd name="connsiteX212" fmla="*/ 371498 w 593748"/>
              <a:gd name="connsiteY212" fmla="*/ 268287 h 612775"/>
              <a:gd name="connsiteX213" fmla="*/ 369911 w 593748"/>
              <a:gd name="connsiteY213" fmla="*/ 258762 h 612775"/>
              <a:gd name="connsiteX214" fmla="*/ 357211 w 593748"/>
              <a:gd name="connsiteY214" fmla="*/ 238125 h 612775"/>
              <a:gd name="connsiteX215" fmla="*/ 352448 w 593748"/>
              <a:gd name="connsiteY215" fmla="*/ 227012 h 612775"/>
              <a:gd name="connsiteX216" fmla="*/ 344511 w 593748"/>
              <a:gd name="connsiteY216" fmla="*/ 223837 h 612775"/>
              <a:gd name="connsiteX217" fmla="*/ 338161 w 593748"/>
              <a:gd name="connsiteY217" fmla="*/ 214312 h 612775"/>
              <a:gd name="connsiteX218" fmla="*/ 328636 w 593748"/>
              <a:gd name="connsiteY218" fmla="*/ 204787 h 612775"/>
              <a:gd name="connsiteX219" fmla="*/ 325461 w 593748"/>
              <a:gd name="connsiteY219" fmla="*/ 254000 h 612775"/>
              <a:gd name="connsiteX220" fmla="*/ 323873 w 593748"/>
              <a:gd name="connsiteY220" fmla="*/ 261937 h 612775"/>
              <a:gd name="connsiteX221" fmla="*/ 288948 w 593748"/>
              <a:gd name="connsiteY221" fmla="*/ 277812 h 612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593748" h="612775">
                <a:moveTo>
                  <a:pt x="288948" y="277812"/>
                </a:moveTo>
                <a:cubicBezTo>
                  <a:pt x="250517" y="270128"/>
                  <a:pt x="293510" y="278044"/>
                  <a:pt x="190523" y="280987"/>
                </a:cubicBezTo>
                <a:lnTo>
                  <a:pt x="134961" y="282575"/>
                </a:lnTo>
                <a:cubicBezTo>
                  <a:pt x="132844" y="283104"/>
                  <a:pt x="130793" y="284162"/>
                  <a:pt x="128611" y="284162"/>
                </a:cubicBezTo>
                <a:cubicBezTo>
                  <a:pt x="125323" y="284162"/>
                  <a:pt x="121496" y="281007"/>
                  <a:pt x="119086" y="279400"/>
                </a:cubicBezTo>
                <a:cubicBezTo>
                  <a:pt x="116969" y="274637"/>
                  <a:pt x="114741" y="269923"/>
                  <a:pt x="112736" y="265112"/>
                </a:cubicBezTo>
                <a:cubicBezTo>
                  <a:pt x="112092" y="263567"/>
                  <a:pt x="111978" y="261803"/>
                  <a:pt x="111148" y="260350"/>
                </a:cubicBezTo>
                <a:cubicBezTo>
                  <a:pt x="109835" y="258053"/>
                  <a:pt x="108186" y="255939"/>
                  <a:pt x="106386" y="254000"/>
                </a:cubicBezTo>
                <a:cubicBezTo>
                  <a:pt x="103606" y="251006"/>
                  <a:pt x="84592" y="230861"/>
                  <a:pt x="77811" y="228600"/>
                </a:cubicBezTo>
                <a:cubicBezTo>
                  <a:pt x="76223" y="228071"/>
                  <a:pt x="74577" y="227692"/>
                  <a:pt x="73048" y="227012"/>
                </a:cubicBezTo>
                <a:cubicBezTo>
                  <a:pt x="69804" y="225570"/>
                  <a:pt x="66916" y="223294"/>
                  <a:pt x="63523" y="222250"/>
                </a:cubicBezTo>
                <a:cubicBezTo>
                  <a:pt x="59947" y="221150"/>
                  <a:pt x="56109" y="221231"/>
                  <a:pt x="52411" y="220662"/>
                </a:cubicBezTo>
                <a:cubicBezTo>
                  <a:pt x="49230" y="220173"/>
                  <a:pt x="46061" y="219604"/>
                  <a:pt x="42886" y="219075"/>
                </a:cubicBezTo>
                <a:cubicBezTo>
                  <a:pt x="28241" y="214193"/>
                  <a:pt x="36643" y="215244"/>
                  <a:pt x="17486" y="219075"/>
                </a:cubicBezTo>
                <a:cubicBezTo>
                  <a:pt x="14840" y="220662"/>
                  <a:pt x="11580" y="221515"/>
                  <a:pt x="9548" y="223837"/>
                </a:cubicBezTo>
                <a:cubicBezTo>
                  <a:pt x="7455" y="226229"/>
                  <a:pt x="5615" y="234807"/>
                  <a:pt x="4786" y="238125"/>
                </a:cubicBezTo>
                <a:cubicBezTo>
                  <a:pt x="5844" y="258233"/>
                  <a:pt x="5635" y="278449"/>
                  <a:pt x="7961" y="298450"/>
                </a:cubicBezTo>
                <a:cubicBezTo>
                  <a:pt x="8317" y="301515"/>
                  <a:pt x="11343" y="303627"/>
                  <a:pt x="12723" y="306387"/>
                </a:cubicBezTo>
                <a:cubicBezTo>
                  <a:pt x="19302" y="319546"/>
                  <a:pt x="12554" y="310359"/>
                  <a:pt x="19073" y="328612"/>
                </a:cubicBezTo>
                <a:cubicBezTo>
                  <a:pt x="20111" y="331518"/>
                  <a:pt x="22248" y="333904"/>
                  <a:pt x="23836" y="336550"/>
                </a:cubicBezTo>
                <a:cubicBezTo>
                  <a:pt x="26862" y="360768"/>
                  <a:pt x="26405" y="350134"/>
                  <a:pt x="22248" y="388937"/>
                </a:cubicBezTo>
                <a:cubicBezTo>
                  <a:pt x="22070" y="390601"/>
                  <a:pt x="21142" y="392097"/>
                  <a:pt x="20661" y="393700"/>
                </a:cubicBezTo>
                <a:cubicBezTo>
                  <a:pt x="14528" y="414147"/>
                  <a:pt x="20476" y="395843"/>
                  <a:pt x="14311" y="414337"/>
                </a:cubicBezTo>
                <a:cubicBezTo>
                  <a:pt x="13782" y="418570"/>
                  <a:pt x="13758" y="422898"/>
                  <a:pt x="12723" y="427037"/>
                </a:cubicBezTo>
                <a:cubicBezTo>
                  <a:pt x="12149" y="429333"/>
                  <a:pt x="10080" y="431081"/>
                  <a:pt x="9548" y="433387"/>
                </a:cubicBezTo>
                <a:cubicBezTo>
                  <a:pt x="8471" y="438056"/>
                  <a:pt x="8639" y="442931"/>
                  <a:pt x="7961" y="447675"/>
                </a:cubicBezTo>
                <a:cubicBezTo>
                  <a:pt x="6840" y="455524"/>
                  <a:pt x="5833" y="457233"/>
                  <a:pt x="3198" y="465137"/>
                </a:cubicBezTo>
                <a:cubicBezTo>
                  <a:pt x="2669" y="470429"/>
                  <a:pt x="2168" y="475723"/>
                  <a:pt x="1611" y="481012"/>
                </a:cubicBezTo>
                <a:cubicBezTo>
                  <a:pt x="-41" y="496710"/>
                  <a:pt x="-1562" y="496104"/>
                  <a:pt x="3198" y="512762"/>
                </a:cubicBezTo>
                <a:cubicBezTo>
                  <a:pt x="3722" y="514597"/>
                  <a:pt x="4883" y="516333"/>
                  <a:pt x="6373" y="517525"/>
                </a:cubicBezTo>
                <a:cubicBezTo>
                  <a:pt x="7680" y="518570"/>
                  <a:pt x="9548" y="518583"/>
                  <a:pt x="11136" y="519112"/>
                </a:cubicBezTo>
                <a:cubicBezTo>
                  <a:pt x="13253" y="520700"/>
                  <a:pt x="14840" y="523875"/>
                  <a:pt x="17486" y="523875"/>
                </a:cubicBezTo>
                <a:cubicBezTo>
                  <a:pt x="30343" y="523875"/>
                  <a:pt x="35253" y="519882"/>
                  <a:pt x="44473" y="514350"/>
                </a:cubicBezTo>
                <a:cubicBezTo>
                  <a:pt x="45002" y="510117"/>
                  <a:pt x="45167" y="505822"/>
                  <a:pt x="46061" y="501650"/>
                </a:cubicBezTo>
                <a:cubicBezTo>
                  <a:pt x="46762" y="498378"/>
                  <a:pt x="49236" y="492125"/>
                  <a:pt x="49236" y="492125"/>
                </a:cubicBezTo>
                <a:cubicBezTo>
                  <a:pt x="49765" y="487892"/>
                  <a:pt x="49568" y="483503"/>
                  <a:pt x="50823" y="479425"/>
                </a:cubicBezTo>
                <a:cubicBezTo>
                  <a:pt x="51730" y="476476"/>
                  <a:pt x="54774" y="474464"/>
                  <a:pt x="55586" y="471487"/>
                </a:cubicBezTo>
                <a:cubicBezTo>
                  <a:pt x="57989" y="462674"/>
                  <a:pt x="58557" y="453457"/>
                  <a:pt x="60348" y="444500"/>
                </a:cubicBezTo>
                <a:lnTo>
                  <a:pt x="63523" y="428625"/>
                </a:lnTo>
                <a:cubicBezTo>
                  <a:pt x="64052" y="419100"/>
                  <a:pt x="62926" y="409336"/>
                  <a:pt x="65111" y="400050"/>
                </a:cubicBezTo>
                <a:cubicBezTo>
                  <a:pt x="65494" y="398421"/>
                  <a:pt x="68690" y="400454"/>
                  <a:pt x="69873" y="401637"/>
                </a:cubicBezTo>
                <a:cubicBezTo>
                  <a:pt x="71546" y="403310"/>
                  <a:pt x="71874" y="405932"/>
                  <a:pt x="73048" y="407987"/>
                </a:cubicBezTo>
                <a:cubicBezTo>
                  <a:pt x="73995" y="409644"/>
                  <a:pt x="75165" y="411162"/>
                  <a:pt x="76223" y="412750"/>
                </a:cubicBezTo>
                <a:cubicBezTo>
                  <a:pt x="77614" y="418313"/>
                  <a:pt x="78668" y="423217"/>
                  <a:pt x="80986" y="428625"/>
                </a:cubicBezTo>
                <a:cubicBezTo>
                  <a:pt x="82850" y="432975"/>
                  <a:pt x="85219" y="437092"/>
                  <a:pt x="87336" y="441325"/>
                </a:cubicBezTo>
                <a:cubicBezTo>
                  <a:pt x="88923" y="444500"/>
                  <a:pt x="91237" y="447406"/>
                  <a:pt x="92098" y="450850"/>
                </a:cubicBezTo>
                <a:cubicBezTo>
                  <a:pt x="94834" y="461789"/>
                  <a:pt x="91877" y="452990"/>
                  <a:pt x="96861" y="461962"/>
                </a:cubicBezTo>
                <a:cubicBezTo>
                  <a:pt x="98585" y="465065"/>
                  <a:pt x="99823" y="468427"/>
                  <a:pt x="101623" y="471487"/>
                </a:cubicBezTo>
                <a:cubicBezTo>
                  <a:pt x="105121" y="477434"/>
                  <a:pt x="112736" y="488950"/>
                  <a:pt x="112736" y="488950"/>
                </a:cubicBezTo>
                <a:cubicBezTo>
                  <a:pt x="116264" y="506593"/>
                  <a:pt x="111340" y="485588"/>
                  <a:pt x="120673" y="509587"/>
                </a:cubicBezTo>
                <a:cubicBezTo>
                  <a:pt x="133373" y="542242"/>
                  <a:pt x="119857" y="514304"/>
                  <a:pt x="128611" y="531812"/>
                </a:cubicBezTo>
                <a:cubicBezTo>
                  <a:pt x="132046" y="545557"/>
                  <a:pt x="127840" y="530679"/>
                  <a:pt x="133373" y="544512"/>
                </a:cubicBezTo>
                <a:cubicBezTo>
                  <a:pt x="134616" y="547619"/>
                  <a:pt x="135163" y="550990"/>
                  <a:pt x="136548" y="554037"/>
                </a:cubicBezTo>
                <a:cubicBezTo>
                  <a:pt x="139836" y="561270"/>
                  <a:pt x="141043" y="561707"/>
                  <a:pt x="146073" y="566737"/>
                </a:cubicBezTo>
                <a:cubicBezTo>
                  <a:pt x="147661" y="570441"/>
                  <a:pt x="149389" y="574088"/>
                  <a:pt x="150836" y="577850"/>
                </a:cubicBezTo>
                <a:cubicBezTo>
                  <a:pt x="152037" y="580974"/>
                  <a:pt x="152325" y="584484"/>
                  <a:pt x="154011" y="587375"/>
                </a:cubicBezTo>
                <a:cubicBezTo>
                  <a:pt x="158191" y="594542"/>
                  <a:pt x="168852" y="603270"/>
                  <a:pt x="174648" y="608012"/>
                </a:cubicBezTo>
                <a:cubicBezTo>
                  <a:pt x="176125" y="609220"/>
                  <a:pt x="177583" y="610639"/>
                  <a:pt x="179411" y="611187"/>
                </a:cubicBezTo>
                <a:cubicBezTo>
                  <a:pt x="182995" y="612262"/>
                  <a:pt x="186819" y="612246"/>
                  <a:pt x="190523" y="612775"/>
                </a:cubicBezTo>
                <a:cubicBezTo>
                  <a:pt x="195815" y="610658"/>
                  <a:pt x="202020" y="610074"/>
                  <a:pt x="206398" y="606425"/>
                </a:cubicBezTo>
                <a:cubicBezTo>
                  <a:pt x="208969" y="604282"/>
                  <a:pt x="208974" y="600193"/>
                  <a:pt x="209573" y="596900"/>
                </a:cubicBezTo>
                <a:cubicBezTo>
                  <a:pt x="211099" y="588505"/>
                  <a:pt x="211541" y="579947"/>
                  <a:pt x="212748" y="571500"/>
                </a:cubicBezTo>
                <a:cubicBezTo>
                  <a:pt x="213130" y="568829"/>
                  <a:pt x="213807" y="566208"/>
                  <a:pt x="214336" y="563562"/>
                </a:cubicBezTo>
                <a:cubicBezTo>
                  <a:pt x="212748" y="550333"/>
                  <a:pt x="212891" y="536779"/>
                  <a:pt x="209573" y="523875"/>
                </a:cubicBezTo>
                <a:cubicBezTo>
                  <a:pt x="208036" y="517898"/>
                  <a:pt x="203223" y="513292"/>
                  <a:pt x="200048" y="508000"/>
                </a:cubicBezTo>
                <a:cubicBezTo>
                  <a:pt x="190309" y="491767"/>
                  <a:pt x="200765" y="508390"/>
                  <a:pt x="188936" y="492125"/>
                </a:cubicBezTo>
                <a:cubicBezTo>
                  <a:pt x="184331" y="485793"/>
                  <a:pt x="181754" y="481214"/>
                  <a:pt x="177823" y="474662"/>
                </a:cubicBezTo>
                <a:cubicBezTo>
                  <a:pt x="176236" y="468312"/>
                  <a:pt x="174345" y="462030"/>
                  <a:pt x="173061" y="455612"/>
                </a:cubicBezTo>
                <a:cubicBezTo>
                  <a:pt x="171145" y="446034"/>
                  <a:pt x="172326" y="450235"/>
                  <a:pt x="169886" y="442912"/>
                </a:cubicBezTo>
                <a:cubicBezTo>
                  <a:pt x="171473" y="435504"/>
                  <a:pt x="168125" y="424541"/>
                  <a:pt x="174648" y="420687"/>
                </a:cubicBezTo>
                <a:cubicBezTo>
                  <a:pt x="192883" y="409912"/>
                  <a:pt x="203513" y="419823"/>
                  <a:pt x="212748" y="430212"/>
                </a:cubicBezTo>
                <a:cubicBezTo>
                  <a:pt x="214506" y="432190"/>
                  <a:pt x="215640" y="434691"/>
                  <a:pt x="217511" y="436562"/>
                </a:cubicBezTo>
                <a:cubicBezTo>
                  <a:pt x="218860" y="437911"/>
                  <a:pt x="220686" y="438679"/>
                  <a:pt x="222273" y="439737"/>
                </a:cubicBezTo>
                <a:cubicBezTo>
                  <a:pt x="232926" y="455718"/>
                  <a:pt x="216765" y="432150"/>
                  <a:pt x="230211" y="449262"/>
                </a:cubicBezTo>
                <a:cubicBezTo>
                  <a:pt x="234658" y="454922"/>
                  <a:pt x="242911" y="466725"/>
                  <a:pt x="242911" y="466725"/>
                </a:cubicBezTo>
                <a:cubicBezTo>
                  <a:pt x="245135" y="473399"/>
                  <a:pt x="244261" y="471925"/>
                  <a:pt x="249261" y="479425"/>
                </a:cubicBezTo>
                <a:cubicBezTo>
                  <a:pt x="250729" y="481626"/>
                  <a:pt x="252621" y="483531"/>
                  <a:pt x="254023" y="485775"/>
                </a:cubicBezTo>
                <a:cubicBezTo>
                  <a:pt x="255277" y="487782"/>
                  <a:pt x="255658" y="490328"/>
                  <a:pt x="257198" y="492125"/>
                </a:cubicBezTo>
                <a:cubicBezTo>
                  <a:pt x="258920" y="494134"/>
                  <a:pt x="261677" y="495016"/>
                  <a:pt x="263548" y="496887"/>
                </a:cubicBezTo>
                <a:cubicBezTo>
                  <a:pt x="265944" y="499283"/>
                  <a:pt x="267187" y="502792"/>
                  <a:pt x="269898" y="504825"/>
                </a:cubicBezTo>
                <a:cubicBezTo>
                  <a:pt x="273684" y="507665"/>
                  <a:pt x="278605" y="508634"/>
                  <a:pt x="282598" y="511175"/>
                </a:cubicBezTo>
                <a:cubicBezTo>
                  <a:pt x="284492" y="512380"/>
                  <a:pt x="285545" y="514617"/>
                  <a:pt x="287361" y="515937"/>
                </a:cubicBezTo>
                <a:cubicBezTo>
                  <a:pt x="296007" y="522225"/>
                  <a:pt x="300619" y="524154"/>
                  <a:pt x="309586" y="528637"/>
                </a:cubicBezTo>
                <a:cubicBezTo>
                  <a:pt x="319111" y="527050"/>
                  <a:pt x="329434" y="528009"/>
                  <a:pt x="338161" y="523875"/>
                </a:cubicBezTo>
                <a:cubicBezTo>
                  <a:pt x="341070" y="522497"/>
                  <a:pt x="339748" y="517569"/>
                  <a:pt x="339748" y="514350"/>
                </a:cubicBezTo>
                <a:cubicBezTo>
                  <a:pt x="339748" y="514045"/>
                  <a:pt x="339141" y="479659"/>
                  <a:pt x="336573" y="469900"/>
                </a:cubicBezTo>
                <a:cubicBezTo>
                  <a:pt x="334869" y="463427"/>
                  <a:pt x="335365" y="455135"/>
                  <a:pt x="330223" y="450850"/>
                </a:cubicBezTo>
                <a:lnTo>
                  <a:pt x="320698" y="442912"/>
                </a:lnTo>
                <a:cubicBezTo>
                  <a:pt x="319111" y="439208"/>
                  <a:pt x="318306" y="435059"/>
                  <a:pt x="315936" y="431800"/>
                </a:cubicBezTo>
                <a:cubicBezTo>
                  <a:pt x="313943" y="429060"/>
                  <a:pt x="310488" y="427748"/>
                  <a:pt x="307998" y="425450"/>
                </a:cubicBezTo>
                <a:cubicBezTo>
                  <a:pt x="303599" y="421389"/>
                  <a:pt x="300087" y="416342"/>
                  <a:pt x="295298" y="412750"/>
                </a:cubicBezTo>
                <a:cubicBezTo>
                  <a:pt x="289170" y="408154"/>
                  <a:pt x="285470" y="405547"/>
                  <a:pt x="279423" y="400050"/>
                </a:cubicBezTo>
                <a:cubicBezTo>
                  <a:pt x="276654" y="397533"/>
                  <a:pt x="274428" y="394424"/>
                  <a:pt x="271486" y="392112"/>
                </a:cubicBezTo>
                <a:cubicBezTo>
                  <a:pt x="266985" y="388576"/>
                  <a:pt x="261245" y="386634"/>
                  <a:pt x="257198" y="382587"/>
                </a:cubicBezTo>
                <a:lnTo>
                  <a:pt x="247673" y="373062"/>
                </a:lnTo>
                <a:cubicBezTo>
                  <a:pt x="245556" y="370945"/>
                  <a:pt x="242863" y="369279"/>
                  <a:pt x="241323" y="366712"/>
                </a:cubicBezTo>
                <a:cubicBezTo>
                  <a:pt x="234435" y="355231"/>
                  <a:pt x="238931" y="360750"/>
                  <a:pt x="227036" y="350837"/>
                </a:cubicBezTo>
                <a:cubicBezTo>
                  <a:pt x="225848" y="347275"/>
                  <a:pt x="223852" y="340980"/>
                  <a:pt x="222273" y="338137"/>
                </a:cubicBezTo>
                <a:cubicBezTo>
                  <a:pt x="220988" y="335824"/>
                  <a:pt x="219098" y="333904"/>
                  <a:pt x="217511" y="331787"/>
                </a:cubicBezTo>
                <a:cubicBezTo>
                  <a:pt x="216453" y="328083"/>
                  <a:pt x="213911" y="324504"/>
                  <a:pt x="214336" y="320675"/>
                </a:cubicBezTo>
                <a:cubicBezTo>
                  <a:pt x="214547" y="318779"/>
                  <a:pt x="217191" y="317549"/>
                  <a:pt x="219098" y="317500"/>
                </a:cubicBezTo>
                <a:lnTo>
                  <a:pt x="276248" y="319087"/>
                </a:lnTo>
                <a:cubicBezTo>
                  <a:pt x="281540" y="320145"/>
                  <a:pt x="287462" y="319543"/>
                  <a:pt x="292123" y="322262"/>
                </a:cubicBezTo>
                <a:cubicBezTo>
                  <a:pt x="294585" y="323698"/>
                  <a:pt x="294913" y="327376"/>
                  <a:pt x="295298" y="330200"/>
                </a:cubicBezTo>
                <a:cubicBezTo>
                  <a:pt x="296877" y="341775"/>
                  <a:pt x="292316" y="355792"/>
                  <a:pt x="301648" y="365125"/>
                </a:cubicBezTo>
                <a:cubicBezTo>
                  <a:pt x="303321" y="366798"/>
                  <a:pt x="305881" y="367242"/>
                  <a:pt x="307998" y="368300"/>
                </a:cubicBezTo>
                <a:cubicBezTo>
                  <a:pt x="311702" y="366712"/>
                  <a:pt x="316078" y="366191"/>
                  <a:pt x="319111" y="363537"/>
                </a:cubicBezTo>
                <a:cubicBezTo>
                  <a:pt x="320753" y="362100"/>
                  <a:pt x="320698" y="359369"/>
                  <a:pt x="320698" y="357187"/>
                </a:cubicBezTo>
                <a:cubicBezTo>
                  <a:pt x="320698" y="348704"/>
                  <a:pt x="319915" y="340232"/>
                  <a:pt x="319111" y="331787"/>
                </a:cubicBezTo>
                <a:cubicBezTo>
                  <a:pt x="318855" y="329101"/>
                  <a:pt x="319020" y="326095"/>
                  <a:pt x="317523" y="323850"/>
                </a:cubicBezTo>
                <a:cubicBezTo>
                  <a:pt x="316595" y="322458"/>
                  <a:pt x="314348" y="322791"/>
                  <a:pt x="312761" y="322262"/>
                </a:cubicBezTo>
                <a:cubicBezTo>
                  <a:pt x="306411" y="323320"/>
                  <a:pt x="287273" y="325437"/>
                  <a:pt x="293711" y="325437"/>
                </a:cubicBezTo>
                <a:cubicBezTo>
                  <a:pt x="306982" y="325437"/>
                  <a:pt x="320286" y="324311"/>
                  <a:pt x="333398" y="322262"/>
                </a:cubicBezTo>
                <a:cubicBezTo>
                  <a:pt x="337380" y="321640"/>
                  <a:pt x="340807" y="319087"/>
                  <a:pt x="344511" y="317500"/>
                </a:cubicBezTo>
                <a:cubicBezTo>
                  <a:pt x="345040" y="314854"/>
                  <a:pt x="345444" y="312180"/>
                  <a:pt x="346098" y="309562"/>
                </a:cubicBezTo>
                <a:cubicBezTo>
                  <a:pt x="346504" y="307939"/>
                  <a:pt x="348307" y="306354"/>
                  <a:pt x="347686" y="304800"/>
                </a:cubicBezTo>
                <a:cubicBezTo>
                  <a:pt x="346977" y="303028"/>
                  <a:pt x="344476" y="302734"/>
                  <a:pt x="342923" y="301625"/>
                </a:cubicBezTo>
                <a:cubicBezTo>
                  <a:pt x="334513" y="295617"/>
                  <a:pt x="339540" y="297851"/>
                  <a:pt x="331811" y="295275"/>
                </a:cubicBezTo>
                <a:cubicBezTo>
                  <a:pt x="330223" y="293158"/>
                  <a:pt x="329081" y="290619"/>
                  <a:pt x="327048" y="288925"/>
                </a:cubicBezTo>
                <a:cubicBezTo>
                  <a:pt x="325763" y="287854"/>
                  <a:pt x="323783" y="288085"/>
                  <a:pt x="322286" y="287337"/>
                </a:cubicBezTo>
                <a:cubicBezTo>
                  <a:pt x="320579" y="286484"/>
                  <a:pt x="319230" y="285015"/>
                  <a:pt x="317523" y="284162"/>
                </a:cubicBezTo>
                <a:cubicBezTo>
                  <a:pt x="316026" y="283414"/>
                  <a:pt x="314299" y="283234"/>
                  <a:pt x="312761" y="282575"/>
                </a:cubicBezTo>
                <a:cubicBezTo>
                  <a:pt x="310586" y="281643"/>
                  <a:pt x="308586" y="280332"/>
                  <a:pt x="306411" y="279400"/>
                </a:cubicBezTo>
                <a:cubicBezTo>
                  <a:pt x="302598" y="277766"/>
                  <a:pt x="299335" y="277378"/>
                  <a:pt x="295298" y="276225"/>
                </a:cubicBezTo>
                <a:cubicBezTo>
                  <a:pt x="279356" y="271670"/>
                  <a:pt x="304038" y="278011"/>
                  <a:pt x="284186" y="273050"/>
                </a:cubicBezTo>
                <a:cubicBezTo>
                  <a:pt x="284715" y="270404"/>
                  <a:pt x="285363" y="267779"/>
                  <a:pt x="285773" y="265112"/>
                </a:cubicBezTo>
                <a:cubicBezTo>
                  <a:pt x="286422" y="260895"/>
                  <a:pt x="286630" y="256615"/>
                  <a:pt x="287361" y="252412"/>
                </a:cubicBezTo>
                <a:cubicBezTo>
                  <a:pt x="288748" y="244437"/>
                  <a:pt x="292123" y="228600"/>
                  <a:pt x="292123" y="228600"/>
                </a:cubicBezTo>
                <a:cubicBezTo>
                  <a:pt x="293006" y="211828"/>
                  <a:pt x="292623" y="202039"/>
                  <a:pt x="295298" y="187325"/>
                </a:cubicBezTo>
                <a:cubicBezTo>
                  <a:pt x="295688" y="185178"/>
                  <a:pt x="296357" y="183092"/>
                  <a:pt x="296886" y="180975"/>
                </a:cubicBezTo>
                <a:cubicBezTo>
                  <a:pt x="295828" y="161396"/>
                  <a:pt x="308775" y="134789"/>
                  <a:pt x="293711" y="122237"/>
                </a:cubicBezTo>
                <a:cubicBezTo>
                  <a:pt x="286235" y="116007"/>
                  <a:pt x="281135" y="112245"/>
                  <a:pt x="274661" y="104775"/>
                </a:cubicBezTo>
                <a:cubicBezTo>
                  <a:pt x="270709" y="100215"/>
                  <a:pt x="266246" y="95884"/>
                  <a:pt x="263548" y="90487"/>
                </a:cubicBezTo>
                <a:cubicBezTo>
                  <a:pt x="256237" y="75864"/>
                  <a:pt x="260104" y="84258"/>
                  <a:pt x="252436" y="65087"/>
                </a:cubicBezTo>
                <a:cubicBezTo>
                  <a:pt x="251907" y="61912"/>
                  <a:pt x="251695" y="58667"/>
                  <a:pt x="250848" y="55562"/>
                </a:cubicBezTo>
                <a:cubicBezTo>
                  <a:pt x="243023" y="26875"/>
                  <a:pt x="251686" y="67696"/>
                  <a:pt x="246086" y="39687"/>
                </a:cubicBezTo>
                <a:cubicBezTo>
                  <a:pt x="248203" y="33866"/>
                  <a:pt x="249129" y="27462"/>
                  <a:pt x="252436" y="22225"/>
                </a:cubicBezTo>
                <a:cubicBezTo>
                  <a:pt x="256458" y="15857"/>
                  <a:pt x="268271" y="5834"/>
                  <a:pt x="276248" y="3175"/>
                </a:cubicBezTo>
                <a:cubicBezTo>
                  <a:pt x="281861" y="1304"/>
                  <a:pt x="287890" y="1058"/>
                  <a:pt x="293711" y="0"/>
                </a:cubicBezTo>
                <a:cubicBezTo>
                  <a:pt x="300061" y="1587"/>
                  <a:pt x="306818" y="2019"/>
                  <a:pt x="312761" y="4762"/>
                </a:cubicBezTo>
                <a:cubicBezTo>
                  <a:pt x="314280" y="5463"/>
                  <a:pt x="313888" y="7916"/>
                  <a:pt x="314348" y="9525"/>
                </a:cubicBezTo>
                <a:cubicBezTo>
                  <a:pt x="318332" y="23470"/>
                  <a:pt x="313720" y="9226"/>
                  <a:pt x="317523" y="20637"/>
                </a:cubicBezTo>
                <a:cubicBezTo>
                  <a:pt x="318019" y="26096"/>
                  <a:pt x="318175" y="37721"/>
                  <a:pt x="320698" y="44450"/>
                </a:cubicBezTo>
                <a:cubicBezTo>
                  <a:pt x="323315" y="51428"/>
                  <a:pt x="323698" y="49700"/>
                  <a:pt x="327048" y="55562"/>
                </a:cubicBezTo>
                <a:cubicBezTo>
                  <a:pt x="328222" y="57617"/>
                  <a:pt x="328910" y="59943"/>
                  <a:pt x="330223" y="61912"/>
                </a:cubicBezTo>
                <a:cubicBezTo>
                  <a:pt x="333158" y="66315"/>
                  <a:pt x="336304" y="70594"/>
                  <a:pt x="339748" y="74612"/>
                </a:cubicBezTo>
                <a:cubicBezTo>
                  <a:pt x="342923" y="78316"/>
                  <a:pt x="345714" y="82388"/>
                  <a:pt x="349273" y="85725"/>
                </a:cubicBezTo>
                <a:cubicBezTo>
                  <a:pt x="357697" y="93623"/>
                  <a:pt x="367816" y="101870"/>
                  <a:pt x="379436" y="104775"/>
                </a:cubicBezTo>
                <a:cubicBezTo>
                  <a:pt x="385106" y="106192"/>
                  <a:pt x="391077" y="105833"/>
                  <a:pt x="396898" y="106362"/>
                </a:cubicBezTo>
                <a:cubicBezTo>
                  <a:pt x="408901" y="109364"/>
                  <a:pt x="404598" y="108495"/>
                  <a:pt x="423886" y="111125"/>
                </a:cubicBezTo>
                <a:cubicBezTo>
                  <a:pt x="428634" y="111772"/>
                  <a:pt x="433450" y="111906"/>
                  <a:pt x="438173" y="112712"/>
                </a:cubicBezTo>
                <a:cubicBezTo>
                  <a:pt x="455156" y="115611"/>
                  <a:pt x="472629" y="116788"/>
                  <a:pt x="488973" y="122237"/>
                </a:cubicBezTo>
                <a:cubicBezTo>
                  <a:pt x="495806" y="124515"/>
                  <a:pt x="492112" y="123419"/>
                  <a:pt x="500086" y="125412"/>
                </a:cubicBezTo>
                <a:cubicBezTo>
                  <a:pt x="503120" y="127435"/>
                  <a:pt x="507731" y="130059"/>
                  <a:pt x="509611" y="133350"/>
                </a:cubicBezTo>
                <a:cubicBezTo>
                  <a:pt x="510693" y="135244"/>
                  <a:pt x="510669" y="137583"/>
                  <a:pt x="511198" y="139700"/>
                </a:cubicBezTo>
                <a:cubicBezTo>
                  <a:pt x="509611" y="143404"/>
                  <a:pt x="509113" y="147800"/>
                  <a:pt x="506436" y="150812"/>
                </a:cubicBezTo>
                <a:cubicBezTo>
                  <a:pt x="504543" y="152942"/>
                  <a:pt x="501346" y="153898"/>
                  <a:pt x="498498" y="153987"/>
                </a:cubicBezTo>
                <a:lnTo>
                  <a:pt x="455636" y="152400"/>
                </a:lnTo>
                <a:cubicBezTo>
                  <a:pt x="440003" y="147934"/>
                  <a:pt x="427671" y="142799"/>
                  <a:pt x="409598" y="153987"/>
                </a:cubicBezTo>
                <a:cubicBezTo>
                  <a:pt x="405076" y="156786"/>
                  <a:pt x="408579" y="165227"/>
                  <a:pt x="411186" y="169862"/>
                </a:cubicBezTo>
                <a:cubicBezTo>
                  <a:pt x="413780" y="174474"/>
                  <a:pt x="419535" y="176375"/>
                  <a:pt x="423886" y="179387"/>
                </a:cubicBezTo>
                <a:cubicBezTo>
                  <a:pt x="432706" y="185494"/>
                  <a:pt x="430737" y="183969"/>
                  <a:pt x="441348" y="185737"/>
                </a:cubicBezTo>
                <a:cubicBezTo>
                  <a:pt x="442936" y="186795"/>
                  <a:pt x="444404" y="188059"/>
                  <a:pt x="446111" y="188912"/>
                </a:cubicBezTo>
                <a:cubicBezTo>
                  <a:pt x="447608" y="189660"/>
                  <a:pt x="449306" y="189912"/>
                  <a:pt x="450873" y="190500"/>
                </a:cubicBezTo>
                <a:lnTo>
                  <a:pt x="471511" y="198437"/>
                </a:lnTo>
                <a:cubicBezTo>
                  <a:pt x="493348" y="206981"/>
                  <a:pt x="480896" y="203489"/>
                  <a:pt x="503261" y="207962"/>
                </a:cubicBezTo>
                <a:cubicBezTo>
                  <a:pt x="511272" y="213970"/>
                  <a:pt x="528476" y="227480"/>
                  <a:pt x="536598" y="230187"/>
                </a:cubicBezTo>
                <a:lnTo>
                  <a:pt x="546123" y="233362"/>
                </a:lnTo>
                <a:cubicBezTo>
                  <a:pt x="547711" y="234950"/>
                  <a:pt x="549018" y="236880"/>
                  <a:pt x="550886" y="238125"/>
                </a:cubicBezTo>
                <a:cubicBezTo>
                  <a:pt x="552278" y="239053"/>
                  <a:pt x="554256" y="238784"/>
                  <a:pt x="555648" y="239712"/>
                </a:cubicBezTo>
                <a:cubicBezTo>
                  <a:pt x="559087" y="242005"/>
                  <a:pt x="562251" y="244728"/>
                  <a:pt x="565173" y="247650"/>
                </a:cubicBezTo>
                <a:cubicBezTo>
                  <a:pt x="568924" y="251401"/>
                  <a:pt x="568409" y="254402"/>
                  <a:pt x="571523" y="258762"/>
                </a:cubicBezTo>
                <a:cubicBezTo>
                  <a:pt x="572828" y="260589"/>
                  <a:pt x="574698" y="261937"/>
                  <a:pt x="576286" y="263525"/>
                </a:cubicBezTo>
                <a:cubicBezTo>
                  <a:pt x="576815" y="265112"/>
                  <a:pt x="577043" y="266834"/>
                  <a:pt x="577873" y="268287"/>
                </a:cubicBezTo>
                <a:cubicBezTo>
                  <a:pt x="580587" y="273036"/>
                  <a:pt x="583647" y="275648"/>
                  <a:pt x="587398" y="279400"/>
                </a:cubicBezTo>
                <a:cubicBezTo>
                  <a:pt x="590613" y="286900"/>
                  <a:pt x="593748" y="291784"/>
                  <a:pt x="593748" y="300037"/>
                </a:cubicBezTo>
                <a:cubicBezTo>
                  <a:pt x="593748" y="303779"/>
                  <a:pt x="593834" y="307803"/>
                  <a:pt x="592161" y="311150"/>
                </a:cubicBezTo>
                <a:cubicBezTo>
                  <a:pt x="590978" y="313516"/>
                  <a:pt x="587928" y="314325"/>
                  <a:pt x="585811" y="315912"/>
                </a:cubicBezTo>
                <a:cubicBezTo>
                  <a:pt x="570251" y="315048"/>
                  <a:pt x="562147" y="315950"/>
                  <a:pt x="549298" y="312737"/>
                </a:cubicBezTo>
                <a:cubicBezTo>
                  <a:pt x="545561" y="311803"/>
                  <a:pt x="541748" y="311029"/>
                  <a:pt x="538186" y="309562"/>
                </a:cubicBezTo>
                <a:cubicBezTo>
                  <a:pt x="532715" y="307309"/>
                  <a:pt x="527603" y="304271"/>
                  <a:pt x="522311" y="301625"/>
                </a:cubicBezTo>
                <a:cubicBezTo>
                  <a:pt x="520194" y="300567"/>
                  <a:pt x="518177" y="299281"/>
                  <a:pt x="515961" y="298450"/>
                </a:cubicBezTo>
                <a:lnTo>
                  <a:pt x="503261" y="293687"/>
                </a:lnTo>
                <a:cubicBezTo>
                  <a:pt x="501688" y="293115"/>
                  <a:pt x="499995" y="292848"/>
                  <a:pt x="498498" y="292100"/>
                </a:cubicBezTo>
                <a:cubicBezTo>
                  <a:pt x="495738" y="290720"/>
                  <a:pt x="493370" y="288614"/>
                  <a:pt x="490561" y="287337"/>
                </a:cubicBezTo>
                <a:cubicBezTo>
                  <a:pt x="487514" y="285952"/>
                  <a:pt x="484112" y="285480"/>
                  <a:pt x="481036" y="284162"/>
                </a:cubicBezTo>
                <a:cubicBezTo>
                  <a:pt x="476686" y="282298"/>
                  <a:pt x="472768" y="279474"/>
                  <a:pt x="468336" y="277812"/>
                </a:cubicBezTo>
                <a:cubicBezTo>
                  <a:pt x="464250" y="276280"/>
                  <a:pt x="459807" y="275920"/>
                  <a:pt x="455636" y="274637"/>
                </a:cubicBezTo>
                <a:cubicBezTo>
                  <a:pt x="452912" y="273799"/>
                  <a:pt x="450344" y="272520"/>
                  <a:pt x="447698" y="271462"/>
                </a:cubicBezTo>
                <a:cubicBezTo>
                  <a:pt x="432827" y="275181"/>
                  <a:pt x="440305" y="271101"/>
                  <a:pt x="442936" y="300037"/>
                </a:cubicBezTo>
                <a:cubicBezTo>
                  <a:pt x="443180" y="302724"/>
                  <a:pt x="444040" y="305320"/>
                  <a:pt x="444523" y="307975"/>
                </a:cubicBezTo>
                <a:cubicBezTo>
                  <a:pt x="445099" y="311142"/>
                  <a:pt x="445264" y="314395"/>
                  <a:pt x="446111" y="317500"/>
                </a:cubicBezTo>
                <a:cubicBezTo>
                  <a:pt x="450499" y="333587"/>
                  <a:pt x="448038" y="318860"/>
                  <a:pt x="450873" y="330200"/>
                </a:cubicBezTo>
                <a:cubicBezTo>
                  <a:pt x="453791" y="341874"/>
                  <a:pt x="454116" y="355561"/>
                  <a:pt x="455636" y="366712"/>
                </a:cubicBezTo>
                <a:cubicBezTo>
                  <a:pt x="455931" y="368874"/>
                  <a:pt x="456750" y="370932"/>
                  <a:pt x="457223" y="373062"/>
                </a:cubicBezTo>
                <a:cubicBezTo>
                  <a:pt x="457808" y="375696"/>
                  <a:pt x="458282" y="378354"/>
                  <a:pt x="458811" y="381000"/>
                </a:cubicBezTo>
                <a:cubicBezTo>
                  <a:pt x="458282" y="393171"/>
                  <a:pt x="459441" y="405534"/>
                  <a:pt x="457223" y="417512"/>
                </a:cubicBezTo>
                <a:cubicBezTo>
                  <a:pt x="456678" y="420455"/>
                  <a:pt x="453761" y="423074"/>
                  <a:pt x="450873" y="423862"/>
                </a:cubicBezTo>
                <a:cubicBezTo>
                  <a:pt x="447263" y="424847"/>
                  <a:pt x="443465" y="422804"/>
                  <a:pt x="439761" y="422275"/>
                </a:cubicBezTo>
                <a:cubicBezTo>
                  <a:pt x="434907" y="417421"/>
                  <a:pt x="431813" y="414949"/>
                  <a:pt x="428648" y="407987"/>
                </a:cubicBezTo>
                <a:cubicBezTo>
                  <a:pt x="427532" y="405531"/>
                  <a:pt x="427914" y="402610"/>
                  <a:pt x="427061" y="400050"/>
                </a:cubicBezTo>
                <a:cubicBezTo>
                  <a:pt x="426313" y="397805"/>
                  <a:pt x="424944" y="395817"/>
                  <a:pt x="423886" y="393700"/>
                </a:cubicBezTo>
                <a:cubicBezTo>
                  <a:pt x="422291" y="385729"/>
                  <a:pt x="422345" y="384293"/>
                  <a:pt x="419123" y="376237"/>
                </a:cubicBezTo>
                <a:cubicBezTo>
                  <a:pt x="413554" y="362316"/>
                  <a:pt x="418503" y="376584"/>
                  <a:pt x="412773" y="365125"/>
                </a:cubicBezTo>
                <a:cubicBezTo>
                  <a:pt x="411499" y="362576"/>
                  <a:pt x="410872" y="359736"/>
                  <a:pt x="409598" y="357187"/>
                </a:cubicBezTo>
                <a:cubicBezTo>
                  <a:pt x="403436" y="344862"/>
                  <a:pt x="406721" y="353536"/>
                  <a:pt x="400073" y="342900"/>
                </a:cubicBezTo>
                <a:cubicBezTo>
                  <a:pt x="398819" y="340893"/>
                  <a:pt x="397956" y="338667"/>
                  <a:pt x="396898" y="336550"/>
                </a:cubicBezTo>
                <a:cubicBezTo>
                  <a:pt x="396369" y="332846"/>
                  <a:pt x="396218" y="329067"/>
                  <a:pt x="395311" y="325437"/>
                </a:cubicBezTo>
                <a:cubicBezTo>
                  <a:pt x="393108" y="316625"/>
                  <a:pt x="392591" y="319271"/>
                  <a:pt x="388961" y="312737"/>
                </a:cubicBezTo>
                <a:cubicBezTo>
                  <a:pt x="387237" y="309634"/>
                  <a:pt x="385786" y="306387"/>
                  <a:pt x="384198" y="303212"/>
                </a:cubicBezTo>
                <a:cubicBezTo>
                  <a:pt x="380575" y="288716"/>
                  <a:pt x="385499" y="306464"/>
                  <a:pt x="377848" y="287337"/>
                </a:cubicBezTo>
                <a:cubicBezTo>
                  <a:pt x="372722" y="274522"/>
                  <a:pt x="380161" y="286837"/>
                  <a:pt x="373086" y="276225"/>
                </a:cubicBezTo>
                <a:cubicBezTo>
                  <a:pt x="372557" y="273579"/>
                  <a:pt x="371981" y="270942"/>
                  <a:pt x="371498" y="268287"/>
                </a:cubicBezTo>
                <a:cubicBezTo>
                  <a:pt x="370922" y="265120"/>
                  <a:pt x="371179" y="261721"/>
                  <a:pt x="369911" y="258762"/>
                </a:cubicBezTo>
                <a:cubicBezTo>
                  <a:pt x="369543" y="257904"/>
                  <a:pt x="358852" y="241407"/>
                  <a:pt x="357211" y="238125"/>
                </a:cubicBezTo>
                <a:cubicBezTo>
                  <a:pt x="355606" y="234915"/>
                  <a:pt x="355337" y="229489"/>
                  <a:pt x="352448" y="227012"/>
                </a:cubicBezTo>
                <a:cubicBezTo>
                  <a:pt x="350285" y="225158"/>
                  <a:pt x="347157" y="224895"/>
                  <a:pt x="344511" y="223837"/>
                </a:cubicBezTo>
                <a:cubicBezTo>
                  <a:pt x="341132" y="210327"/>
                  <a:pt x="345899" y="223340"/>
                  <a:pt x="338161" y="214312"/>
                </a:cubicBezTo>
                <a:cubicBezTo>
                  <a:pt x="329163" y="203815"/>
                  <a:pt x="338155" y="207961"/>
                  <a:pt x="328636" y="204787"/>
                </a:cubicBezTo>
                <a:cubicBezTo>
                  <a:pt x="324407" y="230153"/>
                  <a:pt x="329084" y="199655"/>
                  <a:pt x="325461" y="254000"/>
                </a:cubicBezTo>
                <a:cubicBezTo>
                  <a:pt x="325282" y="256692"/>
                  <a:pt x="324041" y="259244"/>
                  <a:pt x="323873" y="261937"/>
                </a:cubicBezTo>
                <a:cubicBezTo>
                  <a:pt x="323510" y="267747"/>
                  <a:pt x="323873" y="273579"/>
                  <a:pt x="288948" y="277812"/>
                </a:cubicBezTo>
                <a:close/>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Ellipse 38">
            <a:extLst>
              <a:ext uri="{FF2B5EF4-FFF2-40B4-BE49-F238E27FC236}">
                <a16:creationId xmlns:a16="http://schemas.microsoft.com/office/drawing/2014/main" id="{8671DE90-AEF8-F545-09D8-761FC3CE2BBA}"/>
              </a:ext>
            </a:extLst>
          </p:cNvPr>
          <p:cNvSpPr/>
          <p:nvPr/>
        </p:nvSpPr>
        <p:spPr>
          <a:xfrm rot="20099195">
            <a:off x="5640673" y="834655"/>
            <a:ext cx="3642113" cy="1397654"/>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a:extLst>
              <a:ext uri="{FF2B5EF4-FFF2-40B4-BE49-F238E27FC236}">
                <a16:creationId xmlns:a16="http://schemas.microsoft.com/office/drawing/2014/main" id="{2CAB0739-0EF8-9776-2A37-8DEC0A75145F}"/>
              </a:ext>
            </a:extLst>
          </p:cNvPr>
          <p:cNvSpPr txBox="1"/>
          <p:nvPr/>
        </p:nvSpPr>
        <p:spPr>
          <a:xfrm rot="20083157">
            <a:off x="5840873" y="934533"/>
            <a:ext cx="4008070" cy="707886"/>
          </a:xfrm>
          <a:prstGeom prst="rect">
            <a:avLst/>
          </a:prstGeom>
          <a:noFill/>
        </p:spPr>
        <p:txBody>
          <a:bodyPr wrap="square" rtlCol="0">
            <a:spAutoFit/>
          </a:bodyPr>
          <a:lstStyle/>
          <a:p>
            <a:r>
              <a:rPr lang="de-DE" sz="2000" dirty="0">
                <a:solidFill>
                  <a:schemeClr val="accent1">
                    <a:lumMod val="50000"/>
                  </a:schemeClr>
                </a:solidFill>
              </a:rPr>
              <a:t>Jugend will </a:t>
            </a:r>
          </a:p>
          <a:p>
            <a:r>
              <a:rPr lang="de-DE" sz="2000" u="sng" dirty="0">
                <a:solidFill>
                  <a:schemeClr val="accent1">
                    <a:lumMod val="50000"/>
                  </a:schemeClr>
                </a:solidFill>
              </a:rPr>
              <a:t>Kontinuität</a:t>
            </a:r>
            <a:r>
              <a:rPr lang="de-DE" sz="2000" dirty="0">
                <a:solidFill>
                  <a:schemeClr val="accent1">
                    <a:lumMod val="50000"/>
                  </a:schemeClr>
                </a:solidFill>
              </a:rPr>
              <a:t> &amp; </a:t>
            </a:r>
            <a:r>
              <a:rPr lang="de-DE" sz="2000" u="sng" dirty="0">
                <a:solidFill>
                  <a:schemeClr val="accent1">
                    <a:lumMod val="50000"/>
                  </a:schemeClr>
                </a:solidFill>
              </a:rPr>
              <a:t>Verlässlichkeit</a:t>
            </a:r>
          </a:p>
        </p:txBody>
      </p:sp>
      <p:sp>
        <p:nvSpPr>
          <p:cNvPr id="41" name="Pfeil: nach unten 40">
            <a:extLst>
              <a:ext uri="{FF2B5EF4-FFF2-40B4-BE49-F238E27FC236}">
                <a16:creationId xmlns:a16="http://schemas.microsoft.com/office/drawing/2014/main" id="{FF962165-CCAD-9EE9-1B88-BA3F624C5A81}"/>
              </a:ext>
            </a:extLst>
          </p:cNvPr>
          <p:cNvSpPr/>
          <p:nvPr/>
        </p:nvSpPr>
        <p:spPr>
          <a:xfrm>
            <a:off x="6179965" y="2534452"/>
            <a:ext cx="399643" cy="698379"/>
          </a:xfrm>
          <a:prstGeom prst="downArrow">
            <a:avLst/>
          </a:prstGeom>
          <a:noFill/>
          <a:ln w="19050">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Stern: 10 Zacken 41">
            <a:extLst>
              <a:ext uri="{FF2B5EF4-FFF2-40B4-BE49-F238E27FC236}">
                <a16:creationId xmlns:a16="http://schemas.microsoft.com/office/drawing/2014/main" id="{22090798-ADBA-5969-2B4A-1E109C4B9AA7}"/>
              </a:ext>
            </a:extLst>
          </p:cNvPr>
          <p:cNvSpPr/>
          <p:nvPr/>
        </p:nvSpPr>
        <p:spPr>
          <a:xfrm rot="20698245">
            <a:off x="5729057" y="3409760"/>
            <a:ext cx="1466659" cy="1256936"/>
          </a:xfrm>
          <a:prstGeom prst="star10">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Textfeld 42">
            <a:extLst>
              <a:ext uri="{FF2B5EF4-FFF2-40B4-BE49-F238E27FC236}">
                <a16:creationId xmlns:a16="http://schemas.microsoft.com/office/drawing/2014/main" id="{05B91E94-BF0C-EFE4-8597-5183F950963D}"/>
              </a:ext>
            </a:extLst>
          </p:cNvPr>
          <p:cNvSpPr txBox="1"/>
          <p:nvPr/>
        </p:nvSpPr>
        <p:spPr>
          <a:xfrm rot="19575287">
            <a:off x="5780540" y="3688630"/>
            <a:ext cx="1418550" cy="830997"/>
          </a:xfrm>
          <a:prstGeom prst="rect">
            <a:avLst/>
          </a:prstGeom>
          <a:noFill/>
        </p:spPr>
        <p:txBody>
          <a:bodyPr wrap="square" rtlCol="0">
            <a:spAutoFit/>
          </a:bodyPr>
          <a:lstStyle/>
          <a:p>
            <a:pPr algn="ctr"/>
            <a:r>
              <a:rPr lang="de-DE" sz="1200" dirty="0">
                <a:solidFill>
                  <a:schemeClr val="accent1">
                    <a:lumMod val="50000"/>
                  </a:schemeClr>
                </a:solidFill>
              </a:rPr>
              <a:t>Strukturförderung statt</a:t>
            </a:r>
          </a:p>
          <a:p>
            <a:pPr algn="ctr"/>
            <a:r>
              <a:rPr lang="de-DE" sz="1200" dirty="0">
                <a:solidFill>
                  <a:schemeClr val="accent1">
                    <a:lumMod val="50000"/>
                  </a:schemeClr>
                </a:solidFill>
              </a:rPr>
              <a:t> PROJEKTITIS </a:t>
            </a:r>
          </a:p>
          <a:p>
            <a:pPr algn="ctr"/>
            <a:r>
              <a:rPr lang="de-DE" sz="1200" dirty="0">
                <a:solidFill>
                  <a:schemeClr val="accent1">
                    <a:lumMod val="50000"/>
                  </a:schemeClr>
                </a:solidFill>
              </a:rPr>
              <a:t>JETZT!</a:t>
            </a:r>
          </a:p>
        </p:txBody>
      </p:sp>
      <p:sp>
        <p:nvSpPr>
          <p:cNvPr id="45" name="Textfeld 44">
            <a:extLst>
              <a:ext uri="{FF2B5EF4-FFF2-40B4-BE49-F238E27FC236}">
                <a16:creationId xmlns:a16="http://schemas.microsoft.com/office/drawing/2014/main" id="{42802B0A-96B2-E4BF-504A-5B7D3B585C28}"/>
              </a:ext>
            </a:extLst>
          </p:cNvPr>
          <p:cNvSpPr txBox="1"/>
          <p:nvPr/>
        </p:nvSpPr>
        <p:spPr>
          <a:xfrm rot="21357915">
            <a:off x="3504790" y="1370228"/>
            <a:ext cx="2195421" cy="400110"/>
          </a:xfrm>
          <a:prstGeom prst="rect">
            <a:avLst/>
          </a:prstGeom>
          <a:noFill/>
        </p:spPr>
        <p:txBody>
          <a:bodyPr wrap="square" rtlCol="0">
            <a:spAutoFit/>
          </a:bodyPr>
          <a:lstStyle/>
          <a:p>
            <a:r>
              <a:rPr lang="de-DE" sz="2000" dirty="0">
                <a:solidFill>
                  <a:schemeClr val="accent1">
                    <a:lumMod val="50000"/>
                  </a:schemeClr>
                </a:solidFill>
              </a:rPr>
              <a:t>Vorschläge machen</a:t>
            </a:r>
          </a:p>
        </p:txBody>
      </p:sp>
      <p:sp>
        <p:nvSpPr>
          <p:cNvPr id="46" name="Textfeld 45">
            <a:extLst>
              <a:ext uri="{FF2B5EF4-FFF2-40B4-BE49-F238E27FC236}">
                <a16:creationId xmlns:a16="http://schemas.microsoft.com/office/drawing/2014/main" id="{F86911D2-1707-26B9-DEAE-67F5FF9A0B88}"/>
              </a:ext>
            </a:extLst>
          </p:cNvPr>
          <p:cNvSpPr txBox="1"/>
          <p:nvPr/>
        </p:nvSpPr>
        <p:spPr>
          <a:xfrm rot="20840656">
            <a:off x="652485" y="685841"/>
            <a:ext cx="2496227" cy="584775"/>
          </a:xfrm>
          <a:prstGeom prst="rect">
            <a:avLst/>
          </a:prstGeom>
          <a:noFill/>
        </p:spPr>
        <p:txBody>
          <a:bodyPr wrap="square" rtlCol="0">
            <a:spAutoFit/>
          </a:bodyPr>
          <a:lstStyle/>
          <a:p>
            <a:r>
              <a:rPr lang="de-DE" sz="3200" u="sng" dirty="0">
                <a:solidFill>
                  <a:schemeClr val="accent1">
                    <a:lumMod val="50000"/>
                  </a:schemeClr>
                </a:solidFill>
              </a:rPr>
              <a:t>!Perspektive!</a:t>
            </a:r>
          </a:p>
        </p:txBody>
      </p:sp>
      <p:sp>
        <p:nvSpPr>
          <p:cNvPr id="47" name="Rechteck 46">
            <a:extLst>
              <a:ext uri="{FF2B5EF4-FFF2-40B4-BE49-F238E27FC236}">
                <a16:creationId xmlns:a16="http://schemas.microsoft.com/office/drawing/2014/main" id="{9FE5D433-C793-BECC-A4E3-C541610035DA}"/>
              </a:ext>
            </a:extLst>
          </p:cNvPr>
          <p:cNvSpPr/>
          <p:nvPr/>
        </p:nvSpPr>
        <p:spPr>
          <a:xfrm rot="370463">
            <a:off x="3762820" y="2586609"/>
            <a:ext cx="1929753" cy="1852183"/>
          </a:xfrm>
          <a:prstGeom prst="rect">
            <a:avLst/>
          </a:prstGeom>
          <a:solidFill>
            <a:srgbClr val="FF8B8B"/>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4000" dirty="0"/>
              <a:t>Tisch 5</a:t>
            </a:r>
          </a:p>
        </p:txBody>
      </p:sp>
      <p:sp>
        <p:nvSpPr>
          <p:cNvPr id="48" name="Textfeld 47">
            <a:extLst>
              <a:ext uri="{FF2B5EF4-FFF2-40B4-BE49-F238E27FC236}">
                <a16:creationId xmlns:a16="http://schemas.microsoft.com/office/drawing/2014/main" id="{2E1FD014-167E-3993-652D-CD639106A679}"/>
              </a:ext>
            </a:extLst>
          </p:cNvPr>
          <p:cNvSpPr txBox="1"/>
          <p:nvPr/>
        </p:nvSpPr>
        <p:spPr>
          <a:xfrm rot="21003293">
            <a:off x="6601323" y="6114313"/>
            <a:ext cx="1720810" cy="338554"/>
          </a:xfrm>
          <a:prstGeom prst="rect">
            <a:avLst/>
          </a:prstGeom>
          <a:noFill/>
        </p:spPr>
        <p:txBody>
          <a:bodyPr wrap="square" rtlCol="0">
            <a:spAutoFit/>
          </a:bodyPr>
          <a:lstStyle/>
          <a:p>
            <a:pPr algn="ctr"/>
            <a:r>
              <a:rPr lang="de-DE" sz="1600" dirty="0">
                <a:solidFill>
                  <a:schemeClr val="accent1">
                    <a:lumMod val="50000"/>
                  </a:schemeClr>
                </a:solidFill>
              </a:rPr>
              <a:t>JUGEND</a:t>
            </a:r>
          </a:p>
        </p:txBody>
      </p:sp>
    </p:spTree>
    <p:extLst>
      <p:ext uri="{BB962C8B-B14F-4D97-AF65-F5344CB8AC3E}">
        <p14:creationId xmlns:p14="http://schemas.microsoft.com/office/powerpoint/2010/main" val="191660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C1505457-5B2E-E33A-4384-84F50246E83F}"/>
              </a:ext>
            </a:extLst>
          </p:cNvPr>
          <p:cNvSpPr txBox="1"/>
          <p:nvPr/>
        </p:nvSpPr>
        <p:spPr>
          <a:xfrm>
            <a:off x="731520" y="712270"/>
            <a:ext cx="7729086" cy="5632311"/>
          </a:xfrm>
          <a:prstGeom prst="rect">
            <a:avLst/>
          </a:prstGeom>
          <a:noFill/>
        </p:spPr>
        <p:txBody>
          <a:bodyPr wrap="square" rtlCol="0">
            <a:spAutoFit/>
          </a:bodyPr>
          <a:lstStyle/>
          <a:p>
            <a:pPr algn="ctr"/>
            <a:r>
              <a:rPr lang="de-DE" sz="2400" dirty="0"/>
              <a:t>Ich danke Ihnen für den umfangreichen, intensiven Austausch. Es freut mich, dass Sie die Herausforderungen unserer Arbeit im Blick behalten. Wir sollten uns nicht mit Umständen zufrieden geben, solange diese veränderbar sind. Das symbolische Zeichen eines Fachtages darf nicht nur beinhalten, was wir alles geschaffen haben. Es sollte auch deutlich werden, was wir noch alles könnten, wenn wir dürften.</a:t>
            </a:r>
          </a:p>
          <a:p>
            <a:pPr algn="ctr"/>
            <a:endParaRPr lang="de-DE" sz="2400" dirty="0"/>
          </a:p>
          <a:p>
            <a:pPr algn="ctr"/>
            <a:r>
              <a:rPr lang="de-DE" sz="2400" dirty="0"/>
              <a:t>Für die kommenden (Projekt-)Jahre wünsche ich Ihnen, Ihren Einrichtungen und Ihren Kindern und Jugendlichen alles Gute. Ich hoffe, dass die Debatte um flexiblere Strukturen und der Kampf um die Grundprinzipien unseres Arbeitsfeldes nicht verhallen und auch im Rahmen kommender Fachtag Raum finden.</a:t>
            </a:r>
          </a:p>
        </p:txBody>
      </p:sp>
    </p:spTree>
    <p:extLst>
      <p:ext uri="{BB962C8B-B14F-4D97-AF65-F5344CB8AC3E}">
        <p14:creationId xmlns:p14="http://schemas.microsoft.com/office/powerpoint/2010/main" val="62274441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607</Words>
  <Application>Microsoft Office PowerPoint</Application>
  <PresentationFormat>Bildschirmpräsentation (4:3)</PresentationFormat>
  <Paragraphs>127</Paragraphs>
  <Slides>7</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7</vt:i4>
      </vt:variant>
    </vt:vector>
  </HeadingPairs>
  <TitlesOfParts>
    <vt:vector size="11" baseType="lpstr">
      <vt:lpstr>Arial</vt:lpstr>
      <vt:lpstr>Calibri</vt:lpstr>
      <vt:lpstr>Calibri Light</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Hannes Berndsen</dc:creator>
  <cp:lastModifiedBy>Hannes Berndsen</cp:lastModifiedBy>
  <cp:revision>1</cp:revision>
  <dcterms:created xsi:type="dcterms:W3CDTF">2023-11-10T12:14:53Z</dcterms:created>
  <dcterms:modified xsi:type="dcterms:W3CDTF">2023-11-10T14:36:45Z</dcterms:modified>
</cp:coreProperties>
</file>